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1" r:id="rId2"/>
  </p:sldMasterIdLst>
  <p:notesMasterIdLst>
    <p:notesMasterId r:id="rId26"/>
  </p:notesMasterIdLst>
  <p:handoutMasterIdLst>
    <p:handoutMasterId r:id="rId27"/>
  </p:handoutMasterIdLst>
  <p:sldIdLst>
    <p:sldId id="289" r:id="rId3"/>
    <p:sldId id="257" r:id="rId4"/>
    <p:sldId id="267" r:id="rId5"/>
    <p:sldId id="266" r:id="rId6"/>
    <p:sldId id="264" r:id="rId7"/>
    <p:sldId id="263" r:id="rId8"/>
    <p:sldId id="275" r:id="rId9"/>
    <p:sldId id="297" r:id="rId10"/>
    <p:sldId id="273" r:id="rId11"/>
    <p:sldId id="295" r:id="rId12"/>
    <p:sldId id="271" r:id="rId13"/>
    <p:sldId id="270" r:id="rId14"/>
    <p:sldId id="287" r:id="rId15"/>
    <p:sldId id="286" r:id="rId16"/>
    <p:sldId id="296" r:id="rId17"/>
    <p:sldId id="284" r:id="rId18"/>
    <p:sldId id="292" r:id="rId19"/>
    <p:sldId id="283" r:id="rId20"/>
    <p:sldId id="282" r:id="rId21"/>
    <p:sldId id="278" r:id="rId22"/>
    <p:sldId id="291" r:id="rId23"/>
    <p:sldId id="277" r:id="rId24"/>
    <p:sldId id="27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645C5-412F-01E2-C9EA-26797AAAA04B}" v="4" dt="2020-02-22T13:11:55.845"/>
    <p1510:client id="{4B8931F2-E216-4928-3D91-E1040A063255}" v="55" dt="2020-02-05T16:20:30.250"/>
    <p1510:client id="{4CF1EF0E-FA93-90DF-2EE2-4D8BA808D089}" v="31" dt="2020-02-08T12:13:24.114"/>
    <p1510:client id="{5555511E-D39F-837E-74EA-8885EF6BD920}" v="1" dt="2020-02-20T20:27:26.760"/>
    <p1510:client id="{585A7819-0E0E-1804-A248-2BDE543FF529}" v="577" dt="2020-02-14T18:15:02.107"/>
    <p1510:client id="{61D3D0C2-3BC0-1C68-2E33-DE11C88BA8E8}" v="8" dt="2020-02-20T12:07:36.614"/>
    <p1510:client id="{6F52E9EC-0D55-17BC-1D33-1627E2CD3FFF}" v="1648" dt="2020-02-05T22:13:00.689"/>
    <p1510:client id="{AC8AB7AB-0CFF-32E8-1536-95F156387ADB}" v="229" dt="2020-02-20T15:32:20.144"/>
    <p1510:client id="{AD00EDD9-95C2-6B77-5A40-15ED13EF7C1E}" v="255" dt="2020-02-20T16:06:42.262"/>
    <p1510:client id="{AEAEA0A4-FE94-D3C4-52C2-F068B345EC12}" v="1" dt="2020-02-12T20:56:12.493"/>
    <p1510:client id="{B4558B9E-3309-4F30-8C64-4C35A847F6B4}" v="1874" dt="2020-02-07T19:11:55.846"/>
    <p1510:client id="{BC37F0F9-DE12-8F8D-60AB-DA7B77968C5C}" v="600" dt="2020-02-05T15:56:53.964"/>
    <p1510:client id="{C69CBBF8-323A-3053-1F3D-FCBF0FCD35D8}" v="2179" dt="2020-02-08T12:05:32.498"/>
    <p1510:client id="{E1B8BB23-C10B-18E5-9AD7-4BEC6FD9B126}" v="6" dt="2020-02-09T14:30:30.833"/>
    <p1510:client id="{F4FF865B-9BC2-E60C-20ED-E9876272A4A7}" v="719" dt="2020-02-12T20:26:41.893"/>
    <p1510:client id="{FADB64AB-CDCB-6406-B73B-FFAD30A2CA23}" v="388" dt="2020-02-09T14:26:56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C041F-93C4-4D5C-8CF5-7818BE31601F}" type="datetimeFigureOut">
              <a:rPr lang="el-GR"/>
              <a:t>22/2/2020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DAB2-953C-4DE0-ADFD-6082AE205B0B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8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112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810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15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433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l-GR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235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995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71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69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From oud ''</a:t>
            </a:r>
            <a:r>
              <a:rPr lang="en-US"/>
              <a:t>As for the rising bubble case, the main interest lies in the rise velocity of the bubble [2, 50, 86], as well as in the thickness of the falling liquid</a:t>
            </a:r>
            <a:endParaRPr lang="en-US">
              <a:cs typeface="Calibri"/>
            </a:endParaRPr>
          </a:p>
          <a:p>
            <a:r>
              <a:rPr lang="en-US"/>
              <a:t>film between the bubble and the pipe wall and the wake of the bubble''</a:t>
            </a:r>
          </a:p>
          <a:p>
            <a:r>
              <a:rPr lang="en-US"/>
              <a:t>1.       What’s the difference between octree and multigrid? What are the features of both?</a:t>
            </a:r>
            <a:endParaRPr lang="en-US">
              <a:cs typeface="Calibri"/>
            </a:endParaRPr>
          </a:p>
          <a:p>
            <a:r>
              <a:rPr lang="en-US"/>
              <a:t>2.       What data is contained per MPI process? Does this depend on octree and multigrid?</a:t>
            </a:r>
            <a:endParaRPr lang="en-US">
              <a:cs typeface="Calibri"/>
            </a:endParaRPr>
          </a:p>
          <a:p>
            <a:r>
              <a:rPr lang="en-US"/>
              <a:t>3.       How are MPI processes distributed in space? Can it be controlled? Again: differences between octree and multigrid?</a:t>
            </a:r>
            <a:endParaRPr lang="en-US">
              <a:cs typeface="Calibri"/>
            </a:endParaRPr>
          </a:p>
          <a:p>
            <a:r>
              <a:rPr lang="en-US"/>
              <a:t>4.       Can we control local grid refinement (i.e., near the wall, near a bubble or near small turbulent structures), and is there something like processor load balancing?</a:t>
            </a:r>
            <a:endParaRPr lang="en-US">
              <a:cs typeface="Calibri"/>
            </a:endParaRPr>
          </a:p>
          <a:p>
            <a:r>
              <a:rPr lang="en-US"/>
              <a:t>5.       How can we simulate a fixed wall? Maarten was doing something with damping of the solution…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05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9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3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66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48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73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56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05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1DAB2-953C-4DE0-ADFD-6082AE205B0B}" type="slidenum">
              <a:rPr lang="el-GR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42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7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134" y="424822"/>
            <a:ext cx="6577959" cy="21948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High fidelity simulations of Taylor bubbles in turbulent </a:t>
            </a: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co-current flow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722" y="3087178"/>
            <a:ext cx="3972782" cy="95861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Delft University of Technology</a:t>
            </a:r>
            <a:endParaRPr lang="el-GR"/>
          </a:p>
          <a:p>
            <a:r>
              <a:rPr lang="en-US" err="1"/>
              <a:t>Traianos</a:t>
            </a:r>
            <a:r>
              <a:rPr lang="en-US"/>
              <a:t> </a:t>
            </a:r>
            <a:r>
              <a:rPr lang="en-US" err="1"/>
              <a:t>Karageorgiou</a:t>
            </a:r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πουλί, παπαγάλ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77FCD9F5-FF54-40E7-B05E-925487C5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9" y="4095292"/>
            <a:ext cx="7166727" cy="62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B54AE-F5CE-4075-83C9-C230F6FB2F58}"/>
              </a:ext>
            </a:extLst>
          </p:cNvPr>
          <p:cNvSpPr txBox="1"/>
          <p:nvPr/>
        </p:nvSpPr>
        <p:spPr>
          <a:xfrm>
            <a:off x="6446088" y="3367537"/>
            <a:ext cx="29157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February 21, 2020</a:t>
            </a: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163339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8034D-06E8-4369-B8D3-DF83656E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63" y="1102"/>
            <a:ext cx="7818142" cy="1062127"/>
          </a:xfrm>
        </p:spPr>
        <p:txBody>
          <a:bodyPr>
            <a:normAutofit fontScale="90000"/>
          </a:bodyPr>
          <a:lstStyle/>
          <a:p>
            <a:r>
              <a:rPr lang="el-GR" err="1"/>
              <a:t>Modeling</a:t>
            </a:r>
            <a:r>
              <a:rPr lang="el-GR"/>
              <a:t> </a:t>
            </a:r>
            <a:r>
              <a:rPr lang="el-GR" err="1"/>
              <a:t>methods</a:t>
            </a:r>
            <a:r>
              <a:rPr lang="el-GR"/>
              <a:t> – </a:t>
            </a:r>
            <a:r>
              <a:rPr lang="el-GR" err="1"/>
              <a:t>Governing</a:t>
            </a:r>
            <a:r>
              <a:rPr lang="el-GR"/>
              <a:t> </a:t>
            </a:r>
            <a:r>
              <a:rPr lang="el-GR" err="1"/>
              <a:t>equations</a:t>
            </a:r>
            <a:br>
              <a:rPr lang="el-GR"/>
            </a:br>
            <a:endParaRPr lang="el-GR"/>
          </a:p>
        </p:txBody>
      </p:sp>
      <p:pic>
        <p:nvPicPr>
          <p:cNvPr id="14" name="Εικόνα 14" descr="Εικόνα που περιέχει σχεδίαση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195564C2-B3AA-4675-A482-51551482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29" y="2817309"/>
            <a:ext cx="1187930" cy="393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998FED-0D00-439E-95C8-290C129EC0CA}"/>
              </a:ext>
            </a:extLst>
          </p:cNvPr>
          <p:cNvSpPr txBox="1"/>
          <p:nvPr/>
        </p:nvSpPr>
        <p:spPr>
          <a:xfrm>
            <a:off x="1741015" y="2471572"/>
            <a:ext cx="716423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2000" dirty="0" err="1">
                <a:ea typeface="+mn-lt"/>
                <a:cs typeface="+mn-lt"/>
              </a:rPr>
              <a:t>Conservation</a:t>
            </a:r>
            <a:r>
              <a:rPr lang="el-GR" sz="2000" dirty="0">
                <a:ea typeface="+mn-lt"/>
                <a:cs typeface="+mn-lt"/>
              </a:rPr>
              <a:t> of </a:t>
            </a:r>
            <a:r>
              <a:rPr lang="el-GR" sz="2000" dirty="0" err="1">
                <a:ea typeface="+mn-lt"/>
                <a:cs typeface="+mn-lt"/>
              </a:rPr>
              <a:t>mass</a:t>
            </a:r>
            <a:r>
              <a:rPr lang="el-GR" sz="2000" dirty="0">
                <a:ea typeface="+mn-lt"/>
                <a:cs typeface="+mn-lt"/>
              </a:rPr>
              <a:t> for </a:t>
            </a:r>
            <a:r>
              <a:rPr lang="el-GR" sz="2000" dirty="0" err="1">
                <a:ea typeface="+mn-lt"/>
                <a:cs typeface="+mn-lt"/>
              </a:rPr>
              <a:t>each</a:t>
            </a:r>
            <a:r>
              <a:rPr lang="el-GR" sz="2000" dirty="0">
                <a:ea typeface="+mn-lt"/>
                <a:cs typeface="+mn-lt"/>
              </a:rPr>
              <a:t> </a:t>
            </a:r>
            <a:r>
              <a:rPr lang="el-GR" sz="2000" dirty="0" err="1">
                <a:ea typeface="+mn-lt"/>
                <a:cs typeface="+mn-lt"/>
              </a:rPr>
              <a:t>phase</a:t>
            </a:r>
            <a:r>
              <a:rPr lang="el-GR" sz="2000" dirty="0">
                <a:ea typeface="+mn-lt"/>
                <a:cs typeface="+mn-lt"/>
              </a:rPr>
              <a:t>. </a:t>
            </a:r>
            <a:r>
              <a:rPr lang="el-GR" sz="2000" dirty="0" err="1">
                <a:ea typeface="+mn-lt"/>
                <a:cs typeface="+mn-lt"/>
              </a:rPr>
              <a:t>Incompressible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flow</a:t>
            </a:r>
            <a:r>
              <a:rPr lang="el-GR" sz="2000" dirty="0">
                <a:ea typeface="+mn-lt"/>
                <a:cs typeface="+mn-lt"/>
              </a:rPr>
              <a:t>:</a:t>
            </a:r>
            <a:endParaRPr lang="el-GR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The </a:t>
            </a:r>
            <a:r>
              <a:rPr lang="el-GR" sz="2000" dirty="0" err="1">
                <a:ea typeface="+mn-lt"/>
                <a:cs typeface="+mn-lt"/>
              </a:rPr>
              <a:t>liquid</a:t>
            </a:r>
            <a:r>
              <a:rPr lang="el-GR" sz="2000" dirty="0">
                <a:ea typeface="+mn-lt"/>
                <a:cs typeface="+mn-lt"/>
              </a:rPr>
              <a:t> and the </a:t>
            </a:r>
            <a:r>
              <a:rPr lang="el-GR" sz="2000" dirty="0" err="1">
                <a:ea typeface="+mn-lt"/>
                <a:cs typeface="+mn-lt"/>
              </a:rPr>
              <a:t>Taylor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bubble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are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seperated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by</a:t>
            </a:r>
            <a:r>
              <a:rPr lang="el-GR" sz="2000" dirty="0">
                <a:ea typeface="+mn-lt"/>
                <a:cs typeface="+mn-lt"/>
              </a:rPr>
              <a:t> non-</a:t>
            </a:r>
            <a:r>
              <a:rPr lang="el-GR" sz="2000" dirty="0" err="1">
                <a:ea typeface="+mn-lt"/>
                <a:cs typeface="+mn-lt"/>
              </a:rPr>
              <a:t>stationary</a:t>
            </a:r>
            <a:r>
              <a:rPr lang="el-GR" sz="2000" dirty="0">
                <a:ea typeface="+mn-lt"/>
                <a:cs typeface="+mn-lt"/>
              </a:rPr>
              <a:t>, </a:t>
            </a:r>
            <a:r>
              <a:rPr lang="el-GR" sz="2000" dirty="0" err="1">
                <a:ea typeface="+mn-lt"/>
                <a:cs typeface="+mn-lt"/>
              </a:rPr>
              <a:t>immiscible</a:t>
            </a:r>
            <a:r>
              <a:rPr lang="el-GR" sz="2000" dirty="0">
                <a:ea typeface="+mn-lt"/>
                <a:cs typeface="+mn-lt"/>
              </a:rPr>
              <a:t>, </a:t>
            </a:r>
            <a:r>
              <a:rPr lang="el-GR" sz="2000" dirty="0" err="1">
                <a:ea typeface="+mn-lt"/>
                <a:cs typeface="+mn-lt"/>
              </a:rPr>
              <a:t>sharp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interface</a:t>
            </a:r>
            <a:r>
              <a:rPr lang="el-GR" sz="2000" dirty="0">
                <a:ea typeface="+mn-lt"/>
                <a:cs typeface="+mn-lt"/>
              </a:rPr>
              <a:t>. </a:t>
            </a:r>
            <a:endParaRPr lang="el-GR" sz="2000" dirty="0">
              <a:cs typeface="Arial"/>
            </a:endParaRPr>
          </a:p>
          <a:p>
            <a:endParaRPr lang="el-GR" sz="2000">
              <a:ea typeface="+mn-lt"/>
              <a:cs typeface="+mn-lt"/>
            </a:endParaRPr>
          </a:p>
          <a:p>
            <a:pPr>
              <a:buFont typeface="Arial"/>
            </a:pPr>
            <a:endParaRPr lang="el-GR" sz="2000">
              <a:ea typeface="+mn-lt"/>
              <a:cs typeface="+mn-lt"/>
            </a:endParaRPr>
          </a:p>
          <a:p>
            <a:pPr>
              <a:buFont typeface="Arial"/>
            </a:pPr>
            <a:r>
              <a:rPr lang="el-GR" sz="2000" dirty="0" err="1">
                <a:ea typeface="+mn-lt"/>
                <a:cs typeface="+mn-lt"/>
              </a:rPr>
              <a:t>Numerical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modeling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method</a:t>
            </a:r>
            <a:r>
              <a:rPr lang="el-GR" sz="2000" dirty="0">
                <a:ea typeface="+mn-lt"/>
                <a:cs typeface="+mn-lt"/>
              </a:rPr>
              <a:t> for </a:t>
            </a:r>
            <a:r>
              <a:rPr lang="el-GR" sz="2000" dirty="0" err="1">
                <a:ea typeface="+mn-lt"/>
                <a:cs typeface="+mn-lt"/>
              </a:rPr>
              <a:t>capturing</a:t>
            </a:r>
            <a:r>
              <a:rPr lang="el-GR" sz="2000" dirty="0">
                <a:ea typeface="+mn-lt"/>
                <a:cs typeface="+mn-lt"/>
              </a:rPr>
              <a:t> </a:t>
            </a:r>
            <a:r>
              <a:rPr lang="el-GR" sz="2000" dirty="0" err="1">
                <a:ea typeface="+mn-lt"/>
                <a:cs typeface="+mn-lt"/>
              </a:rPr>
              <a:t>gas-liquid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dirty="0" err="1">
                <a:ea typeface="+mn-lt"/>
                <a:cs typeface="+mn-lt"/>
              </a:rPr>
              <a:t>interface</a:t>
            </a:r>
            <a:r>
              <a:rPr lang="el-GR" sz="2000" dirty="0">
                <a:ea typeface="+mn-lt"/>
                <a:cs typeface="+mn-lt"/>
              </a:rPr>
              <a:t>.</a:t>
            </a:r>
            <a:endParaRPr lang="el-GR" sz="2000" dirty="0"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F8A7C-C81F-4310-A9D2-33309FA89172}"/>
              </a:ext>
            </a:extLst>
          </p:cNvPr>
          <p:cNvSpPr txBox="1"/>
          <p:nvPr/>
        </p:nvSpPr>
        <p:spPr>
          <a:xfrm>
            <a:off x="3343275" y="20007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l-GR"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A576B-8B68-4306-AFE4-4106456ECAD2}"/>
              </a:ext>
            </a:extLst>
          </p:cNvPr>
          <p:cNvSpPr txBox="1"/>
          <p:nvPr/>
        </p:nvSpPr>
        <p:spPr>
          <a:xfrm>
            <a:off x="1899387" y="1953696"/>
            <a:ext cx="7552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b="1" i="1" err="1">
                <a:cs typeface="Arial"/>
              </a:rPr>
              <a:t>Inertia</a:t>
            </a:r>
            <a:r>
              <a:rPr lang="el-GR" sz="2000" b="1" i="1">
                <a:cs typeface="Arial"/>
              </a:rPr>
              <a:t>  =  </a:t>
            </a:r>
            <a:r>
              <a:rPr lang="el-GR" sz="2000" b="1" i="1" err="1">
                <a:cs typeface="Arial"/>
              </a:rPr>
              <a:t>pressure</a:t>
            </a:r>
            <a:r>
              <a:rPr lang="el-GR" sz="2000" b="1" i="1">
                <a:cs typeface="Arial"/>
              </a:rPr>
              <a:t> + </a:t>
            </a:r>
            <a:r>
              <a:rPr lang="el-GR" sz="2000" b="1" i="1" err="1">
                <a:ea typeface="+mn-lt"/>
                <a:cs typeface="+mn-lt"/>
              </a:rPr>
              <a:t>viscous</a:t>
            </a:r>
            <a:r>
              <a:rPr lang="el-GR" sz="2000" b="1" i="1">
                <a:cs typeface="Arial"/>
              </a:rPr>
              <a:t> + </a:t>
            </a:r>
            <a:r>
              <a:rPr lang="el-GR" sz="2000" b="1" i="1" err="1">
                <a:cs typeface="Arial"/>
              </a:rPr>
              <a:t>external</a:t>
            </a:r>
            <a:r>
              <a:rPr lang="el-GR" sz="2000" b="1" i="1">
                <a:cs typeface="Arial"/>
              </a:rPr>
              <a:t> </a:t>
            </a:r>
            <a:r>
              <a:rPr lang="el-GR" sz="2000" b="1" i="1" err="1">
                <a:cs typeface="Arial"/>
              </a:rPr>
              <a:t>forces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93A10-234C-4855-BDC3-D96D4CF6D78B}"/>
              </a:ext>
            </a:extLst>
          </p:cNvPr>
          <p:cNvSpPr txBox="1"/>
          <p:nvPr/>
        </p:nvSpPr>
        <p:spPr>
          <a:xfrm>
            <a:off x="1701080" y="510680"/>
            <a:ext cx="67178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l-GR" sz="20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2000" dirty="0" err="1">
                <a:cs typeface="Arial"/>
              </a:rPr>
              <a:t>Navier</a:t>
            </a:r>
            <a:r>
              <a:rPr lang="el-GR" sz="2000" dirty="0">
                <a:cs typeface="Arial"/>
              </a:rPr>
              <a:t> </a:t>
            </a:r>
            <a:r>
              <a:rPr lang="el-GR" sz="2000" dirty="0" err="1">
                <a:cs typeface="Arial"/>
              </a:rPr>
              <a:t>Stokes</a:t>
            </a:r>
            <a:r>
              <a:rPr lang="el-GR" sz="2000" dirty="0">
                <a:cs typeface="Arial"/>
              </a:rPr>
              <a:t> </a:t>
            </a:r>
            <a:r>
              <a:rPr lang="el-GR" sz="2000" dirty="0" err="1">
                <a:cs typeface="Arial"/>
              </a:rPr>
              <a:t>equations</a:t>
            </a:r>
            <a:r>
              <a:rPr lang="el-GR" sz="2000" dirty="0">
                <a:cs typeface="Arial"/>
              </a:rPr>
              <a:t> for </a:t>
            </a:r>
            <a:r>
              <a:rPr lang="el-GR" sz="2000" dirty="0" err="1">
                <a:cs typeface="Arial"/>
              </a:rPr>
              <a:t>each</a:t>
            </a:r>
            <a:r>
              <a:rPr lang="el-GR" sz="2000" dirty="0">
                <a:cs typeface="Arial"/>
              </a:rPr>
              <a:t> </a:t>
            </a:r>
            <a:r>
              <a:rPr lang="el-GR" sz="2000" dirty="0" err="1">
                <a:cs typeface="Arial"/>
              </a:rPr>
              <a:t>phase</a:t>
            </a:r>
            <a:r>
              <a:rPr lang="el-GR" sz="2000" dirty="0">
                <a:cs typeface="Arial"/>
              </a:rPr>
              <a:t> </a:t>
            </a:r>
          </a:p>
        </p:txBody>
      </p:sp>
      <p:pic>
        <p:nvPicPr>
          <p:cNvPr id="3" name="Εικόνα 5" descr="Εικόνα που περιέχει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992ED03-1628-4B3F-AD15-865012FAD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24" y="1337587"/>
            <a:ext cx="5462425" cy="563407"/>
          </a:xfrm>
          <a:prstGeom prst="rect">
            <a:avLst/>
          </a:prstGeom>
        </p:spPr>
      </p:pic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98B8D920-4907-4F30-9543-46638E3FEE01}"/>
              </a:ext>
            </a:extLst>
          </p:cNvPr>
          <p:cNvSpPr/>
          <p:nvPr/>
        </p:nvSpPr>
        <p:spPr>
          <a:xfrm>
            <a:off x="4879745" y="3817724"/>
            <a:ext cx="236622" cy="4284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8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A4FD9D-A06F-4F1C-87FD-1A0F566B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365256" cy="857250"/>
          </a:xfrm>
        </p:spPr>
        <p:txBody>
          <a:bodyPr>
            <a:normAutofit/>
          </a:bodyPr>
          <a:lstStyle/>
          <a:p>
            <a:r>
              <a:rPr lang="el-GR" err="1"/>
              <a:t>Modeling</a:t>
            </a:r>
            <a:r>
              <a:rPr lang="el-GR"/>
              <a:t> </a:t>
            </a:r>
            <a:r>
              <a:rPr lang="el-GR" err="1"/>
              <a:t>methods</a:t>
            </a:r>
            <a:r>
              <a:rPr lang="el-GR"/>
              <a:t> – </a:t>
            </a:r>
            <a:r>
              <a:rPr lang="el-GR" err="1"/>
              <a:t>Interface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6FD60D-FA28-4480-8DBF-2C594FF1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188" y="1179979"/>
            <a:ext cx="6988485" cy="30625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l-GR" sz="2200" err="1"/>
              <a:t>Incompressible</a:t>
            </a:r>
            <a:r>
              <a:rPr lang="el-GR" sz="2200"/>
              <a:t>, </a:t>
            </a:r>
            <a:r>
              <a:rPr lang="el-GR" sz="2200" err="1"/>
              <a:t>immiscible</a:t>
            </a:r>
            <a:r>
              <a:rPr lang="el-GR" sz="2200" dirty="0"/>
              <a:t> </a:t>
            </a:r>
            <a:r>
              <a:rPr lang="el-GR" sz="2200" err="1"/>
              <a:t>fluids</a:t>
            </a:r>
            <a:r>
              <a:rPr lang="el-GR" sz="2200"/>
              <a:t>, </a:t>
            </a:r>
            <a:r>
              <a:rPr lang="el-GR" sz="2200" err="1"/>
              <a:t>sharp</a:t>
            </a:r>
            <a:r>
              <a:rPr lang="el-GR" sz="2200" dirty="0"/>
              <a:t> </a:t>
            </a:r>
            <a:r>
              <a:rPr lang="el-GR" sz="2200" err="1"/>
              <a:t>representation</a:t>
            </a:r>
            <a:r>
              <a:rPr lang="el-GR" sz="2200"/>
              <a:t> of </a:t>
            </a:r>
            <a:r>
              <a:rPr lang="el-GR" sz="2200" err="1"/>
              <a:t>undsteady</a:t>
            </a:r>
            <a:r>
              <a:rPr lang="el-GR" sz="2200" dirty="0"/>
              <a:t> </a:t>
            </a:r>
            <a:r>
              <a:rPr lang="el-GR" sz="2200" err="1"/>
              <a:t>interface</a:t>
            </a:r>
            <a:r>
              <a:rPr lang="el-GR" sz="2200"/>
              <a:t>.</a:t>
            </a:r>
            <a:endParaRPr lang="el-GR" sz="2200" dirty="0"/>
          </a:p>
          <a:p>
            <a:pPr>
              <a:lnSpc>
                <a:spcPct val="120000"/>
              </a:lnSpc>
            </a:pPr>
            <a:r>
              <a:rPr lang="el-GR" sz="2200" err="1"/>
              <a:t>Target</a:t>
            </a:r>
            <a:r>
              <a:rPr lang="el-GR" sz="2200"/>
              <a:t>: </a:t>
            </a:r>
            <a:r>
              <a:rPr lang="el-GR" sz="2200" err="1"/>
              <a:t>knowledge</a:t>
            </a:r>
            <a:r>
              <a:rPr lang="el-GR" sz="2200"/>
              <a:t> of </a:t>
            </a:r>
            <a:r>
              <a:rPr lang="el-GR" sz="2200" err="1"/>
              <a:t>interface’s</a:t>
            </a:r>
            <a:r>
              <a:rPr lang="el-GR" sz="2200" dirty="0"/>
              <a:t> </a:t>
            </a:r>
            <a:r>
              <a:rPr lang="el-GR" sz="2200" err="1"/>
              <a:t>location</a:t>
            </a:r>
            <a:r>
              <a:rPr lang="el-GR" sz="2200"/>
              <a:t> and curvature.</a:t>
            </a:r>
            <a:endParaRPr lang="el-GR" sz="2200" dirty="0"/>
          </a:p>
          <a:p>
            <a:pPr>
              <a:lnSpc>
                <a:spcPct val="120000"/>
              </a:lnSpc>
            </a:pPr>
            <a:r>
              <a:rPr lang="el-GR" sz="2200" err="1"/>
              <a:t>Eulerian</a:t>
            </a:r>
            <a:r>
              <a:rPr lang="el-GR" sz="2200" dirty="0"/>
              <a:t> </a:t>
            </a:r>
            <a:r>
              <a:rPr lang="el-GR" sz="2200" err="1"/>
              <a:t>front-capturing</a:t>
            </a:r>
            <a:r>
              <a:rPr lang="el-GR" sz="2200"/>
              <a:t> (</a:t>
            </a:r>
            <a:r>
              <a:rPr lang="el-GR" sz="2200" err="1"/>
              <a:t>implicit</a:t>
            </a:r>
            <a:r>
              <a:rPr lang="el-GR" sz="2200" dirty="0"/>
              <a:t> </a:t>
            </a:r>
            <a:r>
              <a:rPr lang="el-GR" sz="2200" err="1"/>
              <a:t>construction</a:t>
            </a:r>
            <a:r>
              <a:rPr lang="el-GR" sz="2200"/>
              <a:t> of </a:t>
            </a:r>
            <a:r>
              <a:rPr lang="el-GR" sz="2200" err="1"/>
              <a:t>interface</a:t>
            </a:r>
            <a:r>
              <a:rPr lang="el-GR" sz="2200"/>
              <a:t>) and </a:t>
            </a:r>
            <a:r>
              <a:rPr lang="el-GR" sz="2200" err="1"/>
              <a:t>front-tracking</a:t>
            </a:r>
            <a:r>
              <a:rPr lang="el-GR" sz="2200" dirty="0"/>
              <a:t> </a:t>
            </a:r>
            <a:r>
              <a:rPr lang="el-GR" sz="2200" err="1"/>
              <a:t>methods</a:t>
            </a:r>
            <a:r>
              <a:rPr lang="el-GR" sz="2200"/>
              <a:t> (</a:t>
            </a:r>
            <a:r>
              <a:rPr lang="el-GR" sz="2200" err="1"/>
              <a:t>explicit</a:t>
            </a:r>
            <a:r>
              <a:rPr lang="el-GR" sz="2200" dirty="0"/>
              <a:t> </a:t>
            </a:r>
            <a:r>
              <a:rPr lang="el-GR" sz="2200" err="1"/>
              <a:t>construction</a:t>
            </a:r>
            <a:r>
              <a:rPr lang="el-GR" sz="2200"/>
              <a:t> of </a:t>
            </a:r>
            <a:r>
              <a:rPr lang="el-GR" sz="2200" err="1"/>
              <a:t>interface</a:t>
            </a:r>
            <a:r>
              <a:rPr lang="el-GR" sz="22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9121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B8E136-E323-4971-95D1-132DA843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err="1"/>
              <a:t>Modeling</a:t>
            </a:r>
            <a:r>
              <a:rPr lang="el-GR"/>
              <a:t> </a:t>
            </a:r>
            <a:r>
              <a:rPr lang="el-GR" err="1"/>
              <a:t>methods</a:t>
            </a:r>
            <a:r>
              <a:rPr lang="el-GR"/>
              <a:t> – </a:t>
            </a:r>
            <a:r>
              <a:rPr lang="el-GR" err="1"/>
              <a:t>VoF</a:t>
            </a:r>
            <a:r>
              <a:rPr lang="el-GR"/>
              <a:t> (1/2)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94903-819A-40BF-8B0D-1469EC74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77380"/>
            <a:ext cx="4982210" cy="25372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l-GR" err="1"/>
              <a:t>Volume</a:t>
            </a:r>
            <a:r>
              <a:rPr lang="el-GR"/>
              <a:t> of </a:t>
            </a:r>
            <a:r>
              <a:rPr lang="el-GR" err="1"/>
              <a:t>fluid</a:t>
            </a:r>
            <a:r>
              <a:rPr lang="el-GR"/>
              <a:t> (</a:t>
            </a:r>
            <a:r>
              <a:rPr lang="el-GR" err="1"/>
              <a:t>VoF</a:t>
            </a:r>
            <a:r>
              <a:rPr lang="el-GR"/>
              <a:t>) method:</a:t>
            </a:r>
          </a:p>
          <a:p>
            <a:pPr marL="0" indent="0">
              <a:buNone/>
            </a:pPr>
            <a:r>
              <a:rPr lang="el-GR"/>
              <a:t>+ : </a:t>
            </a:r>
            <a:r>
              <a:rPr lang="el-GR" err="1"/>
              <a:t>volume</a:t>
            </a:r>
            <a:r>
              <a:rPr lang="el-GR" dirty="0"/>
              <a:t> </a:t>
            </a:r>
            <a:r>
              <a:rPr lang="el-GR" err="1"/>
              <a:t>conservative</a:t>
            </a:r>
            <a:r>
              <a:rPr lang="el-GR"/>
              <a:t>,</a:t>
            </a:r>
          </a:p>
          <a:p>
            <a:pPr marL="0" indent="0">
              <a:buNone/>
            </a:pPr>
            <a:r>
              <a:rPr lang="el-GR"/>
              <a:t>- : </a:t>
            </a:r>
            <a:r>
              <a:rPr lang="el-GR" err="1"/>
              <a:t>computationally</a:t>
            </a:r>
            <a:r>
              <a:rPr lang="el-GR" dirty="0"/>
              <a:t> </a:t>
            </a:r>
            <a:r>
              <a:rPr lang="el-GR" err="1"/>
              <a:t>expensive</a:t>
            </a:r>
            <a:r>
              <a:rPr lang="el-GR"/>
              <a:t>, </a:t>
            </a:r>
            <a:r>
              <a:rPr lang="el-GR" err="1"/>
              <a:t>cannot</a:t>
            </a:r>
            <a:r>
              <a:rPr lang="el-GR" dirty="0"/>
              <a:t> </a:t>
            </a:r>
            <a:r>
              <a:rPr lang="el-GR" err="1"/>
              <a:t>provide</a:t>
            </a:r>
            <a:r>
              <a:rPr lang="el-GR" dirty="0"/>
              <a:t> </a:t>
            </a:r>
            <a:r>
              <a:rPr lang="el-GR" err="1"/>
              <a:t>inteface</a:t>
            </a:r>
            <a:r>
              <a:rPr lang="el-GR" dirty="0"/>
              <a:t> </a:t>
            </a:r>
            <a:r>
              <a:rPr lang="el-GR" err="1"/>
              <a:t>location</a:t>
            </a:r>
            <a:r>
              <a:rPr lang="el-GR"/>
              <a:t> in the </a:t>
            </a:r>
            <a:r>
              <a:rPr lang="el-GR" err="1"/>
              <a:t>cell</a:t>
            </a:r>
            <a:r>
              <a:rPr lang="el-GR"/>
              <a:t>.</a:t>
            </a:r>
          </a:p>
          <a:p>
            <a:r>
              <a:rPr lang="el-GR" err="1"/>
              <a:t>After</a:t>
            </a:r>
            <a:r>
              <a:rPr lang="el-GR" dirty="0"/>
              <a:t> </a:t>
            </a:r>
            <a:r>
              <a:rPr lang="el-GR" err="1"/>
              <a:t>mesh</a:t>
            </a:r>
            <a:r>
              <a:rPr lang="el-GR" dirty="0"/>
              <a:t> </a:t>
            </a:r>
            <a:r>
              <a:rPr lang="el-GR" err="1"/>
              <a:t>generation</a:t>
            </a:r>
            <a:r>
              <a:rPr lang="el-GR"/>
              <a:t>, </a:t>
            </a:r>
            <a:r>
              <a:rPr lang="el-GR" err="1"/>
              <a:t>compute</a:t>
            </a:r>
            <a:r>
              <a:rPr lang="el-GR"/>
              <a:t> gas volume fraction 𝛼 </a:t>
            </a:r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2F65ECDD-0BCC-41DB-BE49-44222DCD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97" y="3694642"/>
            <a:ext cx="3778369" cy="902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8DA060-5DD8-419F-B2BF-09D8325896C7}"/>
              </a:ext>
            </a:extLst>
          </p:cNvPr>
          <p:cNvSpPr txBox="1"/>
          <p:nvPr/>
        </p:nvSpPr>
        <p:spPr>
          <a:xfrm>
            <a:off x="5540316" y="3583198"/>
            <a:ext cx="3260784" cy="1398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l-GR">
                <a:ea typeface="+mn-lt"/>
                <a:cs typeface="+mn-lt"/>
              </a:rPr>
              <a:t>α=1 ,</a:t>
            </a:r>
            <a:r>
              <a:rPr lang="el-GR" err="1">
                <a:ea typeface="+mn-lt"/>
                <a:cs typeface="+mn-lt"/>
              </a:rPr>
              <a:t>only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-GR" err="1">
                <a:ea typeface="+mn-lt"/>
                <a:cs typeface="+mn-lt"/>
              </a:rPr>
              <a:t>gas</a:t>
            </a:r>
            <a:r>
              <a:rPr lang="el-GR">
                <a:ea typeface="+mn-lt"/>
                <a:cs typeface="+mn-lt"/>
              </a:rPr>
              <a:t> in </a:t>
            </a:r>
            <a:r>
              <a:rPr lang="el-GR" err="1">
                <a:ea typeface="+mn-lt"/>
                <a:cs typeface="+mn-lt"/>
              </a:rPr>
              <a:t>this</a:t>
            </a:r>
            <a:r>
              <a:rPr lang="el-GR">
                <a:ea typeface="+mn-lt"/>
                <a:cs typeface="+mn-lt"/>
              </a:rPr>
              <a:t> </a:t>
            </a:r>
            <a:r>
              <a:rPr lang="el-GR" err="1">
                <a:ea typeface="+mn-lt"/>
                <a:cs typeface="+mn-lt"/>
              </a:rPr>
              <a:t>cell</a:t>
            </a:r>
          </a:p>
          <a:p>
            <a:pPr>
              <a:spcBef>
                <a:spcPct val="20000"/>
              </a:spcBef>
            </a:pPr>
            <a:r>
              <a:rPr lang="el-GR">
                <a:ea typeface="+mn-lt"/>
                <a:cs typeface="+mn-lt"/>
              </a:rPr>
              <a:t>α=0 ,</a:t>
            </a:r>
            <a:r>
              <a:rPr lang="el-GR" err="1">
                <a:ea typeface="+mn-lt"/>
                <a:cs typeface="+mn-lt"/>
              </a:rPr>
              <a:t>only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-GR" err="1">
                <a:ea typeface="+mn-lt"/>
                <a:cs typeface="+mn-lt"/>
              </a:rPr>
              <a:t>liquid</a:t>
            </a:r>
            <a:r>
              <a:rPr lang="el-GR">
                <a:ea typeface="+mn-lt"/>
                <a:cs typeface="+mn-lt"/>
              </a:rPr>
              <a:t> in </a:t>
            </a:r>
            <a:r>
              <a:rPr lang="el-GR" err="1">
                <a:ea typeface="+mn-lt"/>
                <a:cs typeface="+mn-lt"/>
              </a:rPr>
              <a:t>this</a:t>
            </a:r>
            <a:r>
              <a:rPr lang="el-GR">
                <a:ea typeface="+mn-lt"/>
                <a:cs typeface="+mn-lt"/>
              </a:rPr>
              <a:t> </a:t>
            </a:r>
            <a:r>
              <a:rPr lang="el-GR" err="1">
                <a:ea typeface="+mn-lt"/>
                <a:cs typeface="+mn-lt"/>
              </a:rPr>
              <a:t>cell</a:t>
            </a:r>
          </a:p>
          <a:p>
            <a:pPr>
              <a:spcBef>
                <a:spcPct val="20000"/>
              </a:spcBef>
            </a:pPr>
            <a:r>
              <a:rPr lang="el-GR">
                <a:ea typeface="+mn-lt"/>
                <a:cs typeface="+mn-lt"/>
              </a:rPr>
              <a:t>0&lt;α&lt;1 ,</a:t>
            </a:r>
            <a:r>
              <a:rPr lang="el-GR" err="1">
                <a:ea typeface="+mn-lt"/>
                <a:cs typeface="+mn-lt"/>
              </a:rPr>
              <a:t>interface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-GR" err="1">
                <a:ea typeface="+mn-lt"/>
                <a:cs typeface="+mn-lt"/>
              </a:rPr>
              <a:t>passes</a:t>
            </a:r>
            <a:r>
              <a:rPr lang="el-GR">
                <a:ea typeface="+mn-lt"/>
                <a:cs typeface="+mn-lt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l-GR" err="1">
                <a:ea typeface="+mn-lt"/>
                <a:cs typeface="+mn-lt"/>
              </a:rPr>
              <a:t>through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-GR" err="1">
                <a:ea typeface="+mn-lt"/>
                <a:cs typeface="+mn-lt"/>
              </a:rPr>
              <a:t>this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-GR" err="1">
                <a:ea typeface="+mn-lt"/>
                <a:cs typeface="+mn-lt"/>
              </a:rPr>
              <a:t>cell</a:t>
            </a:r>
            <a:endParaRPr lang="el-GR" err="1">
              <a:cs typeface="Arial"/>
            </a:endParaRPr>
          </a:p>
        </p:txBody>
      </p:sp>
      <p:sp>
        <p:nvSpPr>
          <p:cNvPr id="8" name="Αριστερό άγκιστρο 7">
            <a:extLst>
              <a:ext uri="{FF2B5EF4-FFF2-40B4-BE49-F238E27FC236}">
                <a16:creationId xmlns:a16="http://schemas.microsoft.com/office/drawing/2014/main" id="{9A05F95B-3FB8-48E3-8B2E-DBD8D4B6B5C5}"/>
              </a:ext>
            </a:extLst>
          </p:cNvPr>
          <p:cNvSpPr/>
          <p:nvPr/>
        </p:nvSpPr>
        <p:spPr>
          <a:xfrm>
            <a:off x="5208651" y="3691567"/>
            <a:ext cx="252496" cy="9790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4AA21DC0-79D7-4D11-BC25-58AF7FA6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136" y="976423"/>
            <a:ext cx="2559889" cy="25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8BE86-3F67-4222-A8FD-7865493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Modeling</a:t>
            </a:r>
            <a:r>
              <a:rPr lang="el-GR"/>
              <a:t> </a:t>
            </a:r>
            <a:r>
              <a:rPr lang="el-GR" err="1"/>
              <a:t>methods</a:t>
            </a:r>
            <a:r>
              <a:rPr lang="el-GR"/>
              <a:t> – </a:t>
            </a:r>
            <a:r>
              <a:rPr lang="el-GR" err="1"/>
              <a:t>VoF</a:t>
            </a:r>
            <a:r>
              <a:rPr lang="el-GR"/>
              <a:t> (2/2)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735447-453C-479B-A224-1407C1BE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935" y="1058956"/>
            <a:ext cx="7106464" cy="76880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err="1"/>
              <a:t>When</a:t>
            </a:r>
            <a:r>
              <a:rPr lang="el-GR"/>
              <a:t> 0&lt;α&lt;1 </a:t>
            </a:r>
            <a:r>
              <a:rPr lang="el-GR" err="1"/>
              <a:t>interface</a:t>
            </a:r>
            <a:r>
              <a:rPr lang="el-GR" dirty="0"/>
              <a:t> </a:t>
            </a:r>
            <a:r>
              <a:rPr lang="el-GR" err="1"/>
              <a:t>passes</a:t>
            </a:r>
            <a:r>
              <a:rPr lang="el-GR" dirty="0"/>
              <a:t> </a:t>
            </a:r>
            <a:r>
              <a:rPr lang="el-GR" err="1"/>
              <a:t>through</a:t>
            </a:r>
            <a:r>
              <a:rPr lang="el-GR" dirty="0"/>
              <a:t> </a:t>
            </a:r>
            <a:r>
              <a:rPr lang="el-GR" err="1"/>
              <a:t>this</a:t>
            </a:r>
            <a:r>
              <a:rPr lang="el-GR" dirty="0"/>
              <a:t> </a:t>
            </a:r>
            <a:r>
              <a:rPr lang="el-GR" err="1"/>
              <a:t>cell</a:t>
            </a:r>
            <a:r>
              <a:rPr lang="el-GR"/>
              <a:t>, then</a:t>
            </a:r>
            <a:r>
              <a:rPr lang="el-GR" dirty="0"/>
              <a:t> </a:t>
            </a:r>
            <a:r>
              <a:rPr lang="el-GR" err="1"/>
              <a:t>density</a:t>
            </a:r>
            <a:r>
              <a:rPr lang="el-GR"/>
              <a:t> and </a:t>
            </a:r>
            <a:r>
              <a:rPr lang="el-GR" err="1"/>
              <a:t>viscosity</a:t>
            </a:r>
            <a:r>
              <a:rPr lang="el-GR" dirty="0"/>
              <a:t> </a:t>
            </a:r>
            <a:r>
              <a:rPr lang="el-GR" err="1"/>
              <a:t>are</a:t>
            </a:r>
            <a:r>
              <a:rPr lang="el-GR" dirty="0"/>
              <a:t> </a:t>
            </a:r>
            <a:r>
              <a:rPr lang="el-GR" err="1"/>
              <a:t>computed</a:t>
            </a:r>
            <a:r>
              <a:rPr lang="el-GR" dirty="0"/>
              <a:t> </a:t>
            </a:r>
            <a:r>
              <a:rPr lang="el-GR" err="1"/>
              <a:t>by</a:t>
            </a:r>
            <a:r>
              <a:rPr lang="el-GR" dirty="0"/>
              <a:t> </a:t>
            </a:r>
            <a:r>
              <a:rPr lang="el-GR" err="1"/>
              <a:t>linear</a:t>
            </a:r>
            <a:r>
              <a:rPr lang="el-GR" dirty="0"/>
              <a:t> </a:t>
            </a:r>
            <a:r>
              <a:rPr lang="el-GR" err="1"/>
              <a:t>interpolation</a:t>
            </a:r>
            <a:r>
              <a:rPr lang="el-GR"/>
              <a:t>:</a:t>
            </a:r>
          </a:p>
          <a:p>
            <a:endParaRPr lang="el-GR"/>
          </a:p>
          <a:p>
            <a:endParaRPr lang="el-GR"/>
          </a:p>
        </p:txBody>
      </p:sp>
      <p:pic>
        <p:nvPicPr>
          <p:cNvPr id="4" name="Εικόνα 4" descr="Εικόνα που περιέχει αντικείμενο, ρολόι, πορτοκαλί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23BED93-245C-41DB-AA3D-861DAC19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81" y="1683192"/>
            <a:ext cx="1878762" cy="836583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5B33E6E2-ABD2-4431-9A60-D7BA9070AEC9}"/>
              </a:ext>
            </a:extLst>
          </p:cNvPr>
          <p:cNvSpPr txBox="1">
            <a:spLocks/>
          </p:cNvSpPr>
          <p:nvPr/>
        </p:nvSpPr>
        <p:spPr>
          <a:xfrm>
            <a:off x="1742978" y="2443285"/>
            <a:ext cx="7106464" cy="768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l-GR"/>
              <a:t>Transport </a:t>
            </a:r>
            <a:r>
              <a:rPr lang="el-GR" err="1"/>
              <a:t>equation</a:t>
            </a:r>
            <a:r>
              <a:rPr lang="el-GR" dirty="0"/>
              <a:t> </a:t>
            </a:r>
            <a:r>
              <a:rPr lang="el-GR" err="1"/>
              <a:t>defines</a:t>
            </a:r>
            <a:r>
              <a:rPr lang="el-GR" dirty="0"/>
              <a:t> </a:t>
            </a:r>
            <a:r>
              <a:rPr lang="el-GR" err="1"/>
              <a:t>how</a:t>
            </a:r>
            <a:r>
              <a:rPr lang="el-GR"/>
              <a:t> the </a:t>
            </a:r>
            <a:r>
              <a:rPr lang="el-GR" err="1"/>
              <a:t>scalar</a:t>
            </a:r>
            <a:r>
              <a:rPr lang="el-GR" dirty="0"/>
              <a:t> </a:t>
            </a:r>
            <a:r>
              <a:rPr lang="el-GR" err="1"/>
              <a:t>quantity</a:t>
            </a:r>
            <a:r>
              <a:rPr lang="el-GR"/>
              <a:t> α </a:t>
            </a:r>
            <a:r>
              <a:rPr lang="el-GR" err="1"/>
              <a:t>is</a:t>
            </a:r>
            <a:r>
              <a:rPr lang="el-GR" dirty="0"/>
              <a:t> </a:t>
            </a:r>
            <a:r>
              <a:rPr lang="el-GR" err="1"/>
              <a:t>transported</a:t>
            </a:r>
            <a:r>
              <a:rPr lang="el-GR"/>
              <a:t> in </a:t>
            </a:r>
            <a:r>
              <a:rPr lang="el-GR" err="1"/>
              <a:t>space</a:t>
            </a:r>
            <a:r>
              <a:rPr lang="el-GR" dirty="0"/>
              <a:t> </a:t>
            </a:r>
            <a:r>
              <a:rPr lang="el-GR" err="1"/>
              <a:t>with</a:t>
            </a:r>
            <a:r>
              <a:rPr lang="el-GR" dirty="0"/>
              <a:t> </a:t>
            </a:r>
            <a:r>
              <a:rPr lang="el-GR" err="1"/>
              <a:t>mixture</a:t>
            </a:r>
            <a:r>
              <a:rPr lang="el-GR" dirty="0"/>
              <a:t> </a:t>
            </a:r>
            <a:r>
              <a:rPr lang="el-GR" err="1"/>
              <a:t>velocity</a:t>
            </a:r>
            <a:r>
              <a:rPr lang="el-GR" dirty="0"/>
              <a:t> </a:t>
            </a:r>
            <a:r>
              <a:rPr lang="el-GR" b="1"/>
              <a:t>u</a:t>
            </a:r>
            <a:endParaRPr lang="el-GR"/>
          </a:p>
          <a:p>
            <a:endParaRPr lang="el-GR"/>
          </a:p>
          <a:p>
            <a:endParaRPr lang="el-GR"/>
          </a:p>
        </p:txBody>
      </p:sp>
      <p:pic>
        <p:nvPicPr>
          <p:cNvPr id="8" name="Εικόνα 8">
            <a:extLst>
              <a:ext uri="{FF2B5EF4-FFF2-40B4-BE49-F238E27FC236}">
                <a16:creationId xmlns:a16="http://schemas.microsoft.com/office/drawing/2014/main" id="{8ED648E0-767E-43DE-9F21-EF5EDD75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45" y="3139566"/>
            <a:ext cx="2050751" cy="309293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3B798D33-0817-4171-B0E0-D1E2BAF61CF2}"/>
              </a:ext>
            </a:extLst>
          </p:cNvPr>
          <p:cNvSpPr txBox="1">
            <a:spLocks/>
          </p:cNvSpPr>
          <p:nvPr/>
        </p:nvSpPr>
        <p:spPr>
          <a:xfrm>
            <a:off x="1689063" y="3537571"/>
            <a:ext cx="7294849" cy="710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l-GR"/>
              <a:t>The </a:t>
            </a:r>
            <a:r>
              <a:rPr lang="el-GR" err="1"/>
              <a:t>mixture</a:t>
            </a:r>
            <a:r>
              <a:rPr lang="el-GR" dirty="0"/>
              <a:t> </a:t>
            </a:r>
            <a:r>
              <a:rPr lang="el-GR" err="1"/>
              <a:t>velocity</a:t>
            </a:r>
            <a:r>
              <a:rPr lang="el-GR" dirty="0"/>
              <a:t> </a:t>
            </a:r>
            <a:r>
              <a:rPr lang="el-GR" b="1"/>
              <a:t>u </a:t>
            </a:r>
            <a:r>
              <a:rPr lang="el-GR" err="1"/>
              <a:t>applies</a:t>
            </a:r>
            <a:r>
              <a:rPr lang="el-GR" dirty="0"/>
              <a:t> </a:t>
            </a:r>
            <a:r>
              <a:rPr lang="el-GR" err="1"/>
              <a:t>to</a:t>
            </a:r>
            <a:r>
              <a:rPr lang="el-GR"/>
              <a:t> the </a:t>
            </a:r>
            <a:r>
              <a:rPr lang="el-GR" err="1"/>
              <a:t>governing</a:t>
            </a:r>
            <a:r>
              <a:rPr lang="el-GR" dirty="0"/>
              <a:t> </a:t>
            </a:r>
            <a:r>
              <a:rPr lang="el-GR" err="1"/>
              <a:t>equations</a:t>
            </a:r>
            <a:r>
              <a:rPr lang="el-GR" dirty="0"/>
              <a:t> </a:t>
            </a:r>
            <a:r>
              <a:rPr lang="el-GR" err="1"/>
              <a:t>with</a:t>
            </a:r>
            <a:r>
              <a:rPr lang="el-GR" dirty="0"/>
              <a:t> </a:t>
            </a:r>
            <a:r>
              <a:rPr lang="el-GR" err="1"/>
              <a:t>an</a:t>
            </a:r>
            <a:r>
              <a:rPr lang="el-GR" dirty="0"/>
              <a:t> </a:t>
            </a:r>
            <a:r>
              <a:rPr lang="el-GR" err="1"/>
              <a:t>additional</a:t>
            </a:r>
            <a:r>
              <a:rPr lang="el-GR" dirty="0"/>
              <a:t> </a:t>
            </a:r>
            <a:r>
              <a:rPr lang="el-GR" err="1"/>
              <a:t>capillary</a:t>
            </a:r>
            <a:r>
              <a:rPr lang="el-GR" dirty="0"/>
              <a:t> </a:t>
            </a:r>
            <a:r>
              <a:rPr lang="el-GR" err="1"/>
              <a:t>term</a:t>
            </a:r>
            <a:r>
              <a:rPr lang="el-GR" dirty="0"/>
              <a:t> </a:t>
            </a:r>
          </a:p>
          <a:p>
            <a:endParaRPr lang="el-GR"/>
          </a:p>
          <a:p>
            <a:endParaRPr lang="el-GR"/>
          </a:p>
        </p:txBody>
      </p:sp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F9D4727C-66B7-491A-A0D3-9340CFF08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54" y="3915964"/>
            <a:ext cx="942035" cy="272589"/>
          </a:xfrm>
          <a:prstGeom prst="rect">
            <a:avLst/>
          </a:prstGeom>
        </p:spPr>
      </p:pic>
      <p:pic>
        <p:nvPicPr>
          <p:cNvPr id="15" name="Εικόνα 15" descr="Εικόνα που περιέχει αντικείμενο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869CA33-0521-461B-A0A6-5DC25DF87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513" y="4134364"/>
            <a:ext cx="5406605" cy="433169"/>
          </a:xfrm>
          <a:prstGeom prst="rect">
            <a:avLst/>
          </a:prstGeom>
        </p:spPr>
      </p:pic>
      <p:pic>
        <p:nvPicPr>
          <p:cNvPr id="17" name="Εικόνα 17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71E991CB-56B1-4A68-9F58-75464B915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405" y="4575774"/>
            <a:ext cx="918534" cy="3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7709D-1805-4959-9474-A870159C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278992" cy="857250"/>
          </a:xfrm>
        </p:spPr>
        <p:txBody>
          <a:bodyPr>
            <a:normAutofit fontScale="90000"/>
          </a:bodyPr>
          <a:lstStyle/>
          <a:p>
            <a:r>
              <a:rPr lang="el-GR" err="1"/>
              <a:t>Modeling</a:t>
            </a:r>
            <a:r>
              <a:rPr lang="el-GR"/>
              <a:t> </a:t>
            </a:r>
            <a:r>
              <a:rPr lang="el-GR" err="1"/>
              <a:t>methods</a:t>
            </a:r>
            <a:r>
              <a:rPr lang="el-GR"/>
              <a:t> - </a:t>
            </a:r>
            <a:r>
              <a:rPr lang="el-GR" err="1"/>
              <a:t>Level</a:t>
            </a:r>
            <a:r>
              <a:rPr lang="el-GR"/>
              <a:t> </a:t>
            </a:r>
            <a:r>
              <a:rPr lang="el-GR" err="1"/>
              <a:t>Set</a:t>
            </a:r>
            <a:r>
              <a:rPr lang="el-GR"/>
              <a:t> (1/2)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3DABA1-4616-4BC2-A70C-CA74818F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4486191" cy="358316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l-GR" err="1"/>
              <a:t>Level</a:t>
            </a:r>
            <a:r>
              <a:rPr lang="el-GR"/>
              <a:t> - </a:t>
            </a:r>
            <a:r>
              <a:rPr lang="el-GR" err="1"/>
              <a:t>Set</a:t>
            </a:r>
            <a:r>
              <a:rPr lang="el-GR"/>
              <a:t> (LS) </a:t>
            </a:r>
            <a:r>
              <a:rPr lang="el-GR" err="1"/>
              <a:t>method</a:t>
            </a:r>
            <a:r>
              <a:rPr lang="el-GR" dirty="0"/>
              <a:t> </a:t>
            </a:r>
            <a:r>
              <a:rPr lang="el-GR" err="1"/>
              <a:t>defines</a:t>
            </a:r>
            <a:r>
              <a:rPr lang="el-GR" dirty="0"/>
              <a:t> </a:t>
            </a:r>
            <a:r>
              <a:rPr lang="el-GR"/>
              <a:t>an</a:t>
            </a:r>
            <a:r>
              <a:rPr lang="el-GR" dirty="0"/>
              <a:t> </a:t>
            </a:r>
            <a:r>
              <a:rPr lang="el-GR" err="1"/>
              <a:t>Eulerian</a:t>
            </a:r>
            <a:r>
              <a:rPr lang="el-GR" dirty="0"/>
              <a:t> </a:t>
            </a:r>
            <a:r>
              <a:rPr lang="el-GR" err="1"/>
              <a:t>distance</a:t>
            </a:r>
            <a:r>
              <a:rPr lang="el-GR" dirty="0"/>
              <a:t> </a:t>
            </a:r>
            <a:r>
              <a:rPr lang="el-GR" err="1"/>
              <a:t>function</a:t>
            </a:r>
            <a:r>
              <a:rPr lang="el-GR"/>
              <a:t> φ (</a:t>
            </a:r>
            <a:r>
              <a:rPr lang="el-GR" err="1"/>
              <a:t>named</a:t>
            </a:r>
            <a:r>
              <a:rPr lang="el-GR" dirty="0"/>
              <a:t> </a:t>
            </a:r>
            <a:r>
              <a:rPr lang="el-GR" err="1"/>
              <a:t>level-set</a:t>
            </a:r>
            <a:r>
              <a:rPr lang="el-GR" dirty="0"/>
              <a:t> </a:t>
            </a:r>
            <a:r>
              <a:rPr lang="el-GR"/>
              <a:t>function) which is </a:t>
            </a:r>
            <a:r>
              <a:rPr lang="el-GR" err="1"/>
              <a:t>transported</a:t>
            </a:r>
            <a:r>
              <a:rPr lang="el-GR"/>
              <a:t> and </a:t>
            </a:r>
            <a:r>
              <a:rPr lang="el-GR" err="1"/>
              <a:t>is</a:t>
            </a:r>
            <a:r>
              <a:rPr lang="el-GR"/>
              <a:t> set at zero </a:t>
            </a:r>
            <a:r>
              <a:rPr lang="el-GR" err="1"/>
              <a:t>level</a:t>
            </a:r>
            <a:r>
              <a:rPr lang="el-GR" dirty="0"/>
              <a:t> </a:t>
            </a:r>
            <a:r>
              <a:rPr lang="el-GR"/>
              <a:t>at the </a:t>
            </a:r>
            <a:r>
              <a:rPr lang="el-GR" err="1"/>
              <a:t>interface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r>
              <a:rPr lang="el-GR"/>
              <a:t>+ : </a:t>
            </a:r>
            <a:r>
              <a:rPr lang="el-GR" err="1"/>
              <a:t>Simple</a:t>
            </a:r>
            <a:r>
              <a:rPr lang="el-GR"/>
              <a:t>, </a:t>
            </a:r>
            <a:r>
              <a:rPr lang="el-GR" err="1"/>
              <a:t>straightforward</a:t>
            </a:r>
            <a:r>
              <a:rPr lang="el-GR" dirty="0"/>
              <a:t> </a:t>
            </a:r>
            <a:r>
              <a:rPr lang="el-GR" err="1"/>
              <a:t>interface</a:t>
            </a:r>
            <a:r>
              <a:rPr lang="el-GR" dirty="0"/>
              <a:t> </a:t>
            </a:r>
            <a:r>
              <a:rPr lang="el-GR" err="1"/>
              <a:t>representation</a:t>
            </a:r>
            <a:r>
              <a:rPr lang="el-GR"/>
              <a:t>, </a:t>
            </a:r>
            <a:r>
              <a:rPr lang="el-GR" err="1"/>
              <a:t>computationally</a:t>
            </a:r>
            <a:r>
              <a:rPr lang="el-GR" dirty="0"/>
              <a:t> </a:t>
            </a:r>
            <a:r>
              <a:rPr lang="el-GR" err="1"/>
              <a:t>efficient</a:t>
            </a:r>
            <a:r>
              <a:rPr lang="el-GR" dirty="0"/>
              <a:t> </a:t>
            </a:r>
            <a:r>
              <a:rPr lang="el-GR" err="1"/>
              <a:t>even</a:t>
            </a:r>
            <a:r>
              <a:rPr lang="el-GR"/>
              <a:t> for </a:t>
            </a:r>
            <a:r>
              <a:rPr lang="el-GR" err="1"/>
              <a:t>complex</a:t>
            </a:r>
            <a:r>
              <a:rPr lang="el-GR" dirty="0"/>
              <a:t> </a:t>
            </a:r>
            <a:r>
              <a:rPr lang="el-GR" err="1"/>
              <a:t>topologies</a:t>
            </a:r>
            <a:endParaRPr lang="el-GR"/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r>
              <a:rPr lang="el-GR"/>
              <a:t>-  : </a:t>
            </a:r>
            <a:r>
              <a:rPr lang="el-GR" err="1"/>
              <a:t>incapable</a:t>
            </a:r>
            <a:r>
              <a:rPr lang="el-GR"/>
              <a:t> of </a:t>
            </a:r>
            <a:r>
              <a:rPr lang="el-GR" err="1"/>
              <a:t>conserving</a:t>
            </a:r>
            <a:r>
              <a:rPr lang="el-GR"/>
              <a:t> the </a:t>
            </a:r>
            <a:r>
              <a:rPr lang="el-GR" err="1"/>
              <a:t>liquid</a:t>
            </a:r>
            <a:r>
              <a:rPr lang="el-GR" dirty="0"/>
              <a:t> </a:t>
            </a:r>
            <a:r>
              <a:rPr lang="el-GR"/>
              <a:t>and </a:t>
            </a:r>
            <a:r>
              <a:rPr lang="el-GR" err="1"/>
              <a:t>gas</a:t>
            </a:r>
            <a:r>
              <a:rPr lang="el-GR" dirty="0"/>
              <a:t> </a:t>
            </a:r>
            <a:r>
              <a:rPr lang="el-GR" err="1"/>
              <a:t>volume</a:t>
            </a:r>
            <a:r>
              <a:rPr lang="el-GR" dirty="0"/>
              <a:t> </a:t>
            </a:r>
            <a:r>
              <a:rPr lang="el-GR" err="1"/>
              <a:t>over</a:t>
            </a:r>
            <a:r>
              <a:rPr lang="el-GR" dirty="0"/>
              <a:t> </a:t>
            </a:r>
            <a:r>
              <a:rPr lang="el-GR" err="1"/>
              <a:t>time</a:t>
            </a:r>
            <a:r>
              <a:rPr lang="el-GR"/>
              <a:t>, </a:t>
            </a:r>
            <a:r>
              <a:rPr lang="el-GR" err="1"/>
              <a:t>need</a:t>
            </a:r>
            <a:r>
              <a:rPr lang="el-GR"/>
              <a:t> for </a:t>
            </a:r>
            <a:r>
              <a:rPr lang="el-GR" err="1"/>
              <a:t>re-initialization</a:t>
            </a:r>
            <a:r>
              <a:rPr lang="el-GR" dirty="0"/>
              <a:t> </a:t>
            </a:r>
            <a:r>
              <a:rPr lang="el-GR" err="1"/>
              <a:t>after</a:t>
            </a:r>
            <a:r>
              <a:rPr lang="el-GR" dirty="0"/>
              <a:t> </a:t>
            </a:r>
            <a:r>
              <a:rPr lang="el-GR" err="1"/>
              <a:t>some</a:t>
            </a:r>
            <a:r>
              <a:rPr lang="el-GR" dirty="0"/>
              <a:t> </a:t>
            </a:r>
            <a:r>
              <a:rPr lang="el-GR" err="1"/>
              <a:t>time</a:t>
            </a:r>
            <a:r>
              <a:rPr lang="el-GR" dirty="0"/>
              <a:t> </a:t>
            </a:r>
            <a:r>
              <a:rPr lang="el-GR" err="1"/>
              <a:t>steps</a:t>
            </a:r>
            <a:endParaRPr lang="el-GR" dirty="0"/>
          </a:p>
        </p:txBody>
      </p:sp>
      <p:pic>
        <p:nvPicPr>
          <p:cNvPr id="4" name="Εικόνα 4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633E73A-15EA-430E-BAB4-33D3F455D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96" y="1676737"/>
            <a:ext cx="2911770" cy="24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C28975-6622-4BCD-A5F8-AD1D013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277" y="91679"/>
            <a:ext cx="7106464" cy="85725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Modeling</a:t>
            </a:r>
            <a:r>
              <a:rPr lang="el-GR" dirty="0"/>
              <a:t> </a:t>
            </a:r>
            <a:r>
              <a:rPr lang="el-GR" dirty="0" err="1"/>
              <a:t>methods</a:t>
            </a:r>
            <a:r>
              <a:rPr lang="el-GR" dirty="0"/>
              <a:t> - </a:t>
            </a:r>
            <a:r>
              <a:rPr lang="el-GR" dirty="0" err="1"/>
              <a:t>Level</a:t>
            </a:r>
            <a:r>
              <a:rPr lang="el-GR" dirty="0"/>
              <a:t> </a:t>
            </a:r>
            <a:r>
              <a:rPr lang="el-GR" dirty="0" err="1"/>
              <a:t>Set</a:t>
            </a:r>
            <a:r>
              <a:rPr lang="el-GR" dirty="0"/>
              <a:t> (2/2)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FB2729-07E8-408A-B04A-7040D4FD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843" y="844945"/>
            <a:ext cx="7204018" cy="56709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l-GR" dirty="0"/>
              <a:t>The LS </a:t>
            </a:r>
            <a:r>
              <a:rPr lang="el-GR" dirty="0" err="1"/>
              <a:t>function</a:t>
            </a:r>
            <a:r>
              <a:rPr lang="el-GR" dirty="0"/>
              <a:t> 𝜙 </a:t>
            </a:r>
            <a:r>
              <a:rPr lang="el-GR" dirty="0" err="1"/>
              <a:t>is</a:t>
            </a:r>
            <a:r>
              <a:rPr lang="el-GR" dirty="0"/>
              <a:t> a </a:t>
            </a:r>
            <a:r>
              <a:rPr lang="el-GR" dirty="0" err="1"/>
              <a:t>signed</a:t>
            </a:r>
            <a:r>
              <a:rPr lang="el-GR" dirty="0"/>
              <a:t> </a:t>
            </a:r>
            <a:r>
              <a:rPr lang="el-GR" dirty="0" err="1"/>
              <a:t>scalar</a:t>
            </a:r>
            <a:r>
              <a:rPr lang="el-GR" dirty="0"/>
              <a:t> </a:t>
            </a:r>
            <a:r>
              <a:rPr lang="el-GR" dirty="0" err="1"/>
              <a:t>quantity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applied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the </a:t>
            </a:r>
            <a:r>
              <a:rPr lang="el-GR" dirty="0" err="1"/>
              <a:t>transport</a:t>
            </a:r>
            <a:r>
              <a:rPr lang="el-GR" dirty="0"/>
              <a:t> </a:t>
            </a:r>
            <a:r>
              <a:rPr lang="el-GR" dirty="0" err="1"/>
              <a:t>equation</a:t>
            </a:r>
            <a:r>
              <a:rPr lang="el-GR" dirty="0"/>
              <a:t>:</a:t>
            </a:r>
          </a:p>
        </p:txBody>
      </p:sp>
      <p:pic>
        <p:nvPicPr>
          <p:cNvPr id="4" name="Εικόνα 4" descr="Εικόνα που περιέχει ρολόι, πίνακ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4BB9BFAD-EBC1-4437-B7BC-E3D1EE0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93" y="1157705"/>
            <a:ext cx="1590137" cy="592707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88E1AEDF-2721-47DD-BCE4-1F5370E90773}"/>
              </a:ext>
            </a:extLst>
          </p:cNvPr>
          <p:cNvSpPr txBox="1">
            <a:spLocks/>
          </p:cNvSpPr>
          <p:nvPr/>
        </p:nvSpPr>
        <p:spPr>
          <a:xfrm>
            <a:off x="1678520" y="1806199"/>
            <a:ext cx="5199793" cy="325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500" dirty="0"/>
              <a:t>LS </a:t>
            </a:r>
            <a:r>
              <a:rPr lang="el-GR" sz="4500" dirty="0" err="1"/>
              <a:t>function</a:t>
            </a:r>
            <a:r>
              <a:rPr lang="el-GR" sz="4500" dirty="0"/>
              <a:t> </a:t>
            </a:r>
            <a:r>
              <a:rPr lang="el-GR" sz="4500" dirty="0" err="1"/>
              <a:t>is</a:t>
            </a:r>
            <a:r>
              <a:rPr lang="el-GR" sz="4500" dirty="0"/>
              <a:t> </a:t>
            </a:r>
            <a:r>
              <a:rPr lang="el-GR" sz="4500" dirty="0" err="1"/>
              <a:t>an</a:t>
            </a:r>
            <a:r>
              <a:rPr lang="el-GR" sz="4500" dirty="0"/>
              <a:t> </a:t>
            </a:r>
            <a:r>
              <a:rPr lang="el-GR" sz="4500" dirty="0" err="1"/>
              <a:t>Eulerian</a:t>
            </a:r>
            <a:r>
              <a:rPr lang="el-GR" sz="4500" dirty="0"/>
              <a:t> </a:t>
            </a:r>
            <a:r>
              <a:rPr lang="el-GR" sz="4500" dirty="0" err="1"/>
              <a:t>function</a:t>
            </a:r>
            <a:r>
              <a:rPr lang="el-GR" sz="4500" dirty="0"/>
              <a:t> </a:t>
            </a:r>
            <a:r>
              <a:rPr lang="el-GR" sz="4500" dirty="0" err="1"/>
              <a:t>so</a:t>
            </a:r>
            <a:r>
              <a:rPr lang="el-GR" sz="4500" dirty="0"/>
              <a:t> </a:t>
            </a:r>
            <a:r>
              <a:rPr lang="el-GR" sz="4000" dirty="0"/>
              <a:t>    </a:t>
            </a:r>
            <a:r>
              <a:rPr lang="el-GR" sz="2600" dirty="0"/>
              <a:t>      </a:t>
            </a:r>
            <a:r>
              <a:rPr lang="el-GR" dirty="0"/>
              <a:t>      </a:t>
            </a:r>
            <a:endParaRPr lang="el-GR" dirty="0" err="1"/>
          </a:p>
          <a:p>
            <a:pPr marL="0" indent="0">
              <a:buNone/>
            </a:pPr>
            <a:endParaRPr lang="el-GR"/>
          </a:p>
          <a:p>
            <a:endParaRPr lang="el-GR" err="1"/>
          </a:p>
        </p:txBody>
      </p:sp>
      <p:pic>
        <p:nvPicPr>
          <p:cNvPr id="8" name="Εικόνα 8">
            <a:extLst>
              <a:ext uri="{FF2B5EF4-FFF2-40B4-BE49-F238E27FC236}">
                <a16:creationId xmlns:a16="http://schemas.microsoft.com/office/drawing/2014/main" id="{7F1D18C5-8570-47E2-B155-2111C9DB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284" y="1805479"/>
            <a:ext cx="990600" cy="304800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AA40CC11-136C-4916-A58E-85763DEE00D0}"/>
              </a:ext>
            </a:extLst>
          </p:cNvPr>
          <p:cNvSpPr txBox="1">
            <a:spLocks/>
          </p:cNvSpPr>
          <p:nvPr/>
        </p:nvSpPr>
        <p:spPr>
          <a:xfrm>
            <a:off x="1678280" y="2192865"/>
            <a:ext cx="7473086" cy="758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LS </a:t>
            </a:r>
            <a:r>
              <a:rPr lang="el-GR" dirty="0" err="1"/>
              <a:t>incapable</a:t>
            </a:r>
            <a:r>
              <a:rPr lang="el-GR" dirty="0"/>
              <a:t> of </a:t>
            </a:r>
            <a:r>
              <a:rPr lang="el-GR" dirty="0" err="1"/>
              <a:t>conserving</a:t>
            </a:r>
            <a:r>
              <a:rPr lang="el-GR" dirty="0"/>
              <a:t> the </a:t>
            </a:r>
            <a:r>
              <a:rPr lang="el-GR" dirty="0" err="1"/>
              <a:t>liquid</a:t>
            </a:r>
            <a:r>
              <a:rPr lang="el-GR" dirty="0"/>
              <a:t> and </a:t>
            </a:r>
            <a:r>
              <a:rPr lang="el-GR" dirty="0" err="1"/>
              <a:t>gas</a:t>
            </a:r>
            <a:r>
              <a:rPr lang="el-GR" dirty="0"/>
              <a:t> </a:t>
            </a:r>
            <a:r>
              <a:rPr lang="el-GR" dirty="0" err="1"/>
              <a:t>volume</a:t>
            </a:r>
            <a:r>
              <a:rPr lang="el-GR" dirty="0"/>
              <a:t>. </a:t>
            </a:r>
          </a:p>
          <a:p>
            <a:pPr marL="0" indent="0">
              <a:buNone/>
            </a:pPr>
            <a:r>
              <a:rPr lang="el-GR" dirty="0"/>
              <a:t>     </a:t>
            </a:r>
            <a:r>
              <a:rPr lang="el-GR" dirty="0" err="1"/>
              <a:t>Need</a:t>
            </a:r>
            <a:r>
              <a:rPr lang="el-GR" dirty="0"/>
              <a:t> </a:t>
            </a:r>
            <a:r>
              <a:rPr lang="el-GR" dirty="0" err="1"/>
              <a:t>to</a:t>
            </a:r>
            <a:r>
              <a:rPr lang="el-GR" dirty="0"/>
              <a:t> </a:t>
            </a:r>
            <a:r>
              <a:rPr lang="el-GR" dirty="0" err="1"/>
              <a:t>define</a:t>
            </a:r>
            <a:r>
              <a:rPr lang="el-GR" dirty="0"/>
              <a:t> a </a:t>
            </a:r>
            <a:r>
              <a:rPr lang="el-GR" dirty="0" err="1"/>
              <a:t>Heaviside</a:t>
            </a:r>
            <a:r>
              <a:rPr lang="el-GR" dirty="0"/>
              <a:t> </a:t>
            </a:r>
            <a:r>
              <a:rPr lang="el-GR" dirty="0" err="1"/>
              <a:t>kernel</a:t>
            </a:r>
            <a:r>
              <a:rPr lang="el-GR" dirty="0"/>
              <a:t> </a:t>
            </a:r>
            <a:r>
              <a:rPr lang="el-GR" dirty="0" err="1"/>
              <a:t>function</a:t>
            </a:r>
            <a:r>
              <a:rPr lang="el-GR" dirty="0"/>
              <a:t> 𝐻(𝜙)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avoid</a:t>
            </a:r>
            <a:r>
              <a:rPr lang="el-GR" dirty="0"/>
              <a:t> </a:t>
            </a:r>
            <a:r>
              <a:rPr lang="el-GR" dirty="0" err="1"/>
              <a:t>instabilities</a:t>
            </a:r>
            <a:r>
              <a:rPr lang="el-GR" dirty="0"/>
              <a:t>:</a:t>
            </a:r>
            <a:endParaRPr lang="el-GR"/>
          </a:p>
          <a:p>
            <a:endParaRPr lang="el-GR"/>
          </a:p>
        </p:txBody>
      </p:sp>
      <p:pic>
        <p:nvPicPr>
          <p:cNvPr id="11" name="Εικόνα 11" descr="Εικόνα που περιέχει αντικείμενο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50FA0F87-4747-45EC-A349-A36DF7B07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840" y="2812349"/>
            <a:ext cx="1987850" cy="561436"/>
          </a:xfrm>
          <a:prstGeom prst="rect">
            <a:avLst/>
          </a:prstGeom>
        </p:spPr>
      </p:pic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14790F1C-627F-44CD-BF8D-4F57350F0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617" y="3916236"/>
            <a:ext cx="2743200" cy="290945"/>
          </a:xfrm>
          <a:prstGeom prst="rect">
            <a:avLst/>
          </a:prstGeom>
        </p:spPr>
      </p:pic>
      <p:pic>
        <p:nvPicPr>
          <p:cNvPr id="15" name="Εικόνα 15">
            <a:extLst>
              <a:ext uri="{FF2B5EF4-FFF2-40B4-BE49-F238E27FC236}">
                <a16:creationId xmlns:a16="http://schemas.microsoft.com/office/drawing/2014/main" id="{4D001479-0585-4076-BE2C-C140E597F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530" y="3918835"/>
            <a:ext cx="2533650" cy="285750"/>
          </a:xfrm>
          <a:prstGeom prst="rect">
            <a:avLst/>
          </a:prstGeom>
        </p:spPr>
      </p:pic>
      <p:sp>
        <p:nvSpPr>
          <p:cNvPr id="19" name="Θέση περιεχομένου 2">
            <a:extLst>
              <a:ext uri="{FF2B5EF4-FFF2-40B4-BE49-F238E27FC236}">
                <a16:creationId xmlns:a16="http://schemas.microsoft.com/office/drawing/2014/main" id="{59D989C8-C71D-4FA5-9C1D-445F78E4F54E}"/>
              </a:ext>
            </a:extLst>
          </p:cNvPr>
          <p:cNvSpPr txBox="1">
            <a:spLocks/>
          </p:cNvSpPr>
          <p:nvPr/>
        </p:nvSpPr>
        <p:spPr>
          <a:xfrm>
            <a:off x="1679722" y="3424231"/>
            <a:ext cx="7473655" cy="441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/>
              <a:t>Material</a:t>
            </a:r>
            <a:r>
              <a:rPr lang="el-GR" sz="1800" dirty="0"/>
              <a:t> </a:t>
            </a:r>
            <a:r>
              <a:rPr lang="el-GR" sz="1800" dirty="0" err="1"/>
              <a:t>properties</a:t>
            </a:r>
            <a:r>
              <a:rPr lang="el-GR" sz="1800" dirty="0"/>
              <a:t> </a:t>
            </a:r>
            <a:r>
              <a:rPr lang="el-GR" sz="1800" dirty="0" err="1"/>
              <a:t>such</a:t>
            </a:r>
            <a:r>
              <a:rPr lang="el-GR" sz="1800" dirty="0"/>
              <a:t> </a:t>
            </a:r>
            <a:r>
              <a:rPr lang="el-GR" sz="1800" dirty="0" err="1"/>
              <a:t>as</a:t>
            </a:r>
            <a:r>
              <a:rPr lang="el-GR" sz="1800" dirty="0"/>
              <a:t> </a:t>
            </a:r>
            <a:r>
              <a:rPr lang="el-GR" sz="1800" dirty="0" err="1"/>
              <a:t>density</a:t>
            </a:r>
            <a:r>
              <a:rPr lang="el-GR" sz="1800" dirty="0"/>
              <a:t> and </a:t>
            </a:r>
            <a:r>
              <a:rPr lang="el-GR" sz="1800" dirty="0" err="1"/>
              <a:t>viscosity</a:t>
            </a:r>
            <a:r>
              <a:rPr lang="el-GR" sz="1800" dirty="0"/>
              <a:t> </a:t>
            </a:r>
            <a:r>
              <a:rPr lang="el-GR" sz="1800" dirty="0" err="1"/>
              <a:t>are</a:t>
            </a:r>
            <a:r>
              <a:rPr lang="el-GR" sz="1800" dirty="0"/>
              <a:t> </a:t>
            </a:r>
            <a:r>
              <a:rPr lang="el-GR" sz="1800" dirty="0" err="1"/>
              <a:t>defined</a:t>
            </a:r>
            <a:r>
              <a:rPr lang="el-GR" sz="1800" dirty="0"/>
              <a:t> </a:t>
            </a:r>
            <a:r>
              <a:rPr lang="el-GR" sz="1800" dirty="0" err="1"/>
              <a:t>now</a:t>
            </a:r>
            <a:r>
              <a:rPr lang="el-GR" sz="1800" dirty="0"/>
              <a:t>:</a:t>
            </a:r>
          </a:p>
          <a:p>
            <a:endParaRPr lang="el-GR"/>
          </a:p>
        </p:txBody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0F63B1FF-1956-4C17-9691-0ED34F344BF8}"/>
              </a:ext>
            </a:extLst>
          </p:cNvPr>
          <p:cNvSpPr txBox="1">
            <a:spLocks/>
          </p:cNvSpPr>
          <p:nvPr/>
        </p:nvSpPr>
        <p:spPr>
          <a:xfrm>
            <a:off x="1718748" y="4341222"/>
            <a:ext cx="6459482" cy="40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err="1"/>
              <a:t>Governing</a:t>
            </a:r>
            <a:r>
              <a:rPr lang="el-GR" dirty="0"/>
              <a:t> </a:t>
            </a:r>
            <a:r>
              <a:rPr lang="el-GR" err="1"/>
              <a:t>equations</a:t>
            </a:r>
            <a:r>
              <a:rPr lang="el-GR" dirty="0"/>
              <a:t> </a:t>
            </a:r>
            <a:r>
              <a:rPr lang="el-GR" err="1"/>
              <a:t>are</a:t>
            </a:r>
            <a:r>
              <a:rPr lang="el-GR"/>
              <a:t> the </a:t>
            </a:r>
            <a:r>
              <a:rPr lang="el-GR" err="1"/>
              <a:t>same</a:t>
            </a:r>
            <a:r>
              <a:rPr lang="el-GR" dirty="0"/>
              <a:t> </a:t>
            </a:r>
            <a:r>
              <a:rPr lang="el-GR" err="1"/>
              <a:t>as</a:t>
            </a:r>
            <a:r>
              <a:rPr lang="el-GR"/>
              <a:t> in </a:t>
            </a:r>
            <a:r>
              <a:rPr lang="el-GR" err="1"/>
              <a:t>VoF</a:t>
            </a:r>
            <a:r>
              <a:rPr lang="el-GR" dirty="0"/>
              <a:t> </a:t>
            </a:r>
            <a:r>
              <a:rPr lang="el-GR"/>
              <a:t>method.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43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47B5B7-49EB-4EDE-A0C4-7ABCADE1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10" y="205979"/>
            <a:ext cx="7462303" cy="857250"/>
          </a:xfrm>
        </p:spPr>
        <p:txBody>
          <a:bodyPr>
            <a:normAutofit fontScale="90000"/>
          </a:bodyPr>
          <a:lstStyle/>
          <a:p>
            <a:r>
              <a:rPr lang="el-GR" err="1"/>
              <a:t>Modeling</a:t>
            </a:r>
            <a:r>
              <a:rPr lang="el-GR"/>
              <a:t> </a:t>
            </a:r>
            <a:r>
              <a:rPr lang="el-GR" err="1"/>
              <a:t>Methods</a:t>
            </a:r>
            <a:r>
              <a:rPr lang="el-GR"/>
              <a:t> – </a:t>
            </a:r>
            <a:r>
              <a:rPr lang="el-GR" err="1"/>
              <a:t>Dual</a:t>
            </a:r>
            <a:r>
              <a:rPr lang="el-GR"/>
              <a:t>/</a:t>
            </a:r>
            <a:r>
              <a:rPr lang="el-GR" err="1"/>
              <a:t>Coupled</a:t>
            </a:r>
            <a:r>
              <a:rPr lang="el-GR"/>
              <a:t> (1/2)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EBDF29-54F5-4E51-A779-B5047DEE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6834477" cy="272446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/>
              <a:t>Combine LS and </a:t>
            </a:r>
            <a:r>
              <a:rPr lang="el-GR" err="1"/>
              <a:t>VoF</a:t>
            </a:r>
            <a:r>
              <a:rPr lang="el-GR" dirty="0"/>
              <a:t> </a:t>
            </a:r>
            <a:r>
              <a:rPr lang="el-GR" err="1"/>
              <a:t>methods</a:t>
            </a:r>
            <a:r>
              <a:rPr lang="el-GR" dirty="0"/>
              <a:t> </a:t>
            </a:r>
            <a:r>
              <a:rPr lang="el-GR" err="1"/>
              <a:t>by</a:t>
            </a:r>
            <a:r>
              <a:rPr lang="el-GR" dirty="0"/>
              <a:t> </a:t>
            </a:r>
            <a:r>
              <a:rPr lang="el-GR" err="1"/>
              <a:t>benefiting</a:t>
            </a:r>
            <a:r>
              <a:rPr lang="el-GR" dirty="0"/>
              <a:t> </a:t>
            </a:r>
            <a:r>
              <a:rPr lang="el-GR" err="1"/>
              <a:t>from</a:t>
            </a:r>
            <a:r>
              <a:rPr lang="el-GR" dirty="0"/>
              <a:t> </a:t>
            </a:r>
            <a:r>
              <a:rPr lang="el-GR" err="1"/>
              <a:t>their</a:t>
            </a:r>
            <a:r>
              <a:rPr lang="el-GR" dirty="0"/>
              <a:t> </a:t>
            </a:r>
            <a:r>
              <a:rPr lang="el-GR" err="1"/>
              <a:t>advantages</a:t>
            </a:r>
            <a:r>
              <a:rPr lang="el-GR"/>
              <a:t>  (</a:t>
            </a:r>
            <a:r>
              <a:rPr lang="el-GR" err="1"/>
              <a:t>straightforward</a:t>
            </a:r>
            <a:r>
              <a:rPr lang="el-GR" dirty="0"/>
              <a:t> </a:t>
            </a:r>
            <a:r>
              <a:rPr lang="el-GR" err="1"/>
              <a:t>interface</a:t>
            </a:r>
            <a:r>
              <a:rPr lang="el-GR" dirty="0"/>
              <a:t> </a:t>
            </a:r>
            <a:r>
              <a:rPr lang="el-GR" err="1"/>
              <a:t>representation</a:t>
            </a:r>
            <a:r>
              <a:rPr lang="el-GR"/>
              <a:t> and </a:t>
            </a:r>
            <a:r>
              <a:rPr lang="el-GR" err="1"/>
              <a:t>volume</a:t>
            </a:r>
            <a:r>
              <a:rPr lang="el-GR" dirty="0"/>
              <a:t> </a:t>
            </a:r>
            <a:r>
              <a:rPr lang="el-GR" err="1"/>
              <a:t>conservative</a:t>
            </a:r>
            <a:r>
              <a:rPr lang="el-GR"/>
              <a:t>) and </a:t>
            </a:r>
            <a:r>
              <a:rPr lang="el-GR" err="1"/>
              <a:t>minimizing</a:t>
            </a:r>
            <a:r>
              <a:rPr lang="el-GR" dirty="0"/>
              <a:t> </a:t>
            </a:r>
            <a:r>
              <a:rPr lang="el-GR" err="1"/>
              <a:t>their</a:t>
            </a:r>
            <a:r>
              <a:rPr lang="el-GR" dirty="0"/>
              <a:t> </a:t>
            </a:r>
            <a:r>
              <a:rPr lang="el-GR"/>
              <a:t>disadvantages.</a:t>
            </a:r>
          </a:p>
          <a:p>
            <a:pPr>
              <a:lnSpc>
                <a:spcPct val="120000"/>
              </a:lnSpc>
            </a:pPr>
            <a:r>
              <a:rPr lang="el-GR"/>
              <a:t>Great</a:t>
            </a:r>
            <a:r>
              <a:rPr lang="el-GR" dirty="0"/>
              <a:t> </a:t>
            </a:r>
            <a:r>
              <a:rPr lang="el-GR" err="1"/>
              <a:t>variety</a:t>
            </a:r>
            <a:r>
              <a:rPr lang="el-GR"/>
              <a:t> of </a:t>
            </a:r>
            <a:r>
              <a:rPr lang="el-GR" err="1"/>
              <a:t>dual</a:t>
            </a:r>
            <a:r>
              <a:rPr lang="el-GR" dirty="0"/>
              <a:t> </a:t>
            </a:r>
            <a:r>
              <a:rPr lang="el-GR" err="1"/>
              <a:t>interface</a:t>
            </a:r>
            <a:r>
              <a:rPr lang="el-GR" dirty="0"/>
              <a:t> </a:t>
            </a:r>
            <a:r>
              <a:rPr lang="el-GR" err="1"/>
              <a:t>methods</a:t>
            </a:r>
            <a:r>
              <a:rPr lang="el-GR" dirty="0"/>
              <a:t> </a:t>
            </a:r>
            <a:r>
              <a:rPr lang="el-GR" err="1"/>
              <a:t>found</a:t>
            </a:r>
            <a:r>
              <a:rPr lang="el-GR"/>
              <a:t> in the </a:t>
            </a:r>
            <a:r>
              <a:rPr lang="el-GR" err="1"/>
              <a:t>literature</a:t>
            </a:r>
            <a:r>
              <a:rPr lang="el-GR"/>
              <a:t> :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/>
              <a:t>     CLSVOF, MCLS, ACLSVOF, VOSET </a:t>
            </a:r>
            <a:r>
              <a:rPr lang="el-GR" err="1"/>
              <a:t>etc</a:t>
            </a:r>
            <a:r>
              <a:rPr lang="el-G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40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7E85F-8F3A-480B-BC03-23A418AE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911" y="58061"/>
            <a:ext cx="7580916" cy="857250"/>
          </a:xfrm>
        </p:spPr>
        <p:txBody>
          <a:bodyPr>
            <a:normAutofit fontScale="90000"/>
          </a:bodyPr>
          <a:lstStyle/>
          <a:p>
            <a:r>
              <a:rPr lang="el-GR" err="1"/>
              <a:t>Modeling</a:t>
            </a:r>
            <a:r>
              <a:rPr lang="el-GR"/>
              <a:t> </a:t>
            </a:r>
            <a:r>
              <a:rPr lang="el-GR" err="1"/>
              <a:t>Methods</a:t>
            </a:r>
            <a:r>
              <a:rPr lang="el-GR"/>
              <a:t> – MCLS </a:t>
            </a:r>
            <a:r>
              <a:rPr lang="el-GR" err="1"/>
              <a:t>method</a:t>
            </a:r>
            <a:r>
              <a:rPr lang="el-GR"/>
              <a:t> (2/2)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241FBD-AEB0-461E-B253-4AE9218F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844" y="1339309"/>
            <a:ext cx="2496726" cy="309225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err="1"/>
              <a:t>Mass-Conserving</a:t>
            </a:r>
            <a:r>
              <a:rPr lang="el-GR" dirty="0"/>
              <a:t> </a:t>
            </a:r>
            <a:r>
              <a:rPr lang="el-GR" err="1"/>
              <a:t>Level</a:t>
            </a:r>
            <a:r>
              <a:rPr lang="el-GR" dirty="0"/>
              <a:t> </a:t>
            </a:r>
            <a:r>
              <a:rPr lang="el-GR" err="1"/>
              <a:t>Set</a:t>
            </a:r>
            <a:r>
              <a:rPr lang="el-GR" dirty="0"/>
              <a:t> </a:t>
            </a:r>
            <a:r>
              <a:rPr lang="el-GR" err="1"/>
              <a:t>method</a:t>
            </a:r>
            <a:r>
              <a:rPr lang="el-GR" dirty="0"/>
              <a:t> </a:t>
            </a:r>
            <a:r>
              <a:rPr lang="el-GR"/>
              <a:t>(MCLS) </a:t>
            </a:r>
            <a:r>
              <a:rPr lang="el-GR" err="1"/>
              <a:t>has</a:t>
            </a:r>
            <a:r>
              <a:rPr lang="el-GR" dirty="0"/>
              <a:t>  </a:t>
            </a:r>
            <a:r>
              <a:rPr lang="el-GR" err="1"/>
              <a:t>good</a:t>
            </a:r>
            <a:r>
              <a:rPr lang="el-GR" dirty="0"/>
              <a:t> </a:t>
            </a:r>
            <a:r>
              <a:rPr lang="el-GR" err="1"/>
              <a:t>levels</a:t>
            </a:r>
            <a:r>
              <a:rPr lang="el-GR"/>
              <a:t> of </a:t>
            </a:r>
            <a:r>
              <a:rPr lang="el-GR" err="1"/>
              <a:t>robustness</a:t>
            </a:r>
            <a:r>
              <a:rPr lang="el-GR" dirty="0"/>
              <a:t> </a:t>
            </a:r>
            <a:r>
              <a:rPr lang="el-GR"/>
              <a:t>and </a:t>
            </a:r>
            <a:r>
              <a:rPr lang="el-GR" err="1"/>
              <a:t>accuracy</a:t>
            </a:r>
            <a:r>
              <a:rPr lang="el-GR"/>
              <a:t>.</a:t>
            </a:r>
          </a:p>
          <a:p>
            <a:pPr>
              <a:lnSpc>
                <a:spcPct val="120000"/>
              </a:lnSpc>
            </a:pPr>
            <a:r>
              <a:rPr lang="el-GR"/>
              <a:t>MCLS </a:t>
            </a:r>
            <a:r>
              <a:rPr lang="el-GR" err="1"/>
              <a:t>algorithm</a:t>
            </a:r>
            <a:r>
              <a:rPr lang="el-GR"/>
              <a:t> in </a:t>
            </a:r>
            <a:r>
              <a:rPr lang="el-GR" err="1"/>
              <a:t>cylindrical</a:t>
            </a:r>
            <a:r>
              <a:rPr lang="el-GR" dirty="0"/>
              <a:t> </a:t>
            </a:r>
            <a:r>
              <a:rPr lang="el-GR" err="1"/>
              <a:t>coordinates</a:t>
            </a:r>
            <a:r>
              <a:rPr lang="el-GR" dirty="0"/>
              <a:t> </a:t>
            </a:r>
            <a:r>
              <a:rPr lang="el-GR"/>
              <a:t>eliminates instabilities</a:t>
            </a:r>
            <a:r>
              <a:rPr lang="el-GR" dirty="0"/>
              <a:t> </a:t>
            </a:r>
            <a:r>
              <a:rPr lang="el-GR"/>
              <a:t>and singularities</a:t>
            </a:r>
            <a:r>
              <a:rPr lang="el-GR" dirty="0"/>
              <a:t> </a:t>
            </a:r>
            <a:r>
              <a:rPr lang="el-GR"/>
              <a:t>and is</a:t>
            </a:r>
            <a:r>
              <a:rPr lang="el-GR" dirty="0"/>
              <a:t> </a:t>
            </a:r>
            <a:r>
              <a:rPr lang="el-GR" err="1"/>
              <a:t>computationally</a:t>
            </a:r>
            <a:r>
              <a:rPr lang="el-GR" dirty="0"/>
              <a:t> </a:t>
            </a:r>
            <a:r>
              <a:rPr lang="el-GR"/>
              <a:t>cheap.</a:t>
            </a:r>
            <a:endParaRPr lang="el-GR" dirty="0"/>
          </a:p>
        </p:txBody>
      </p:sp>
      <p:pic>
        <p:nvPicPr>
          <p:cNvPr id="4" name="Εικόνα 4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14FD8DB-1C0A-46A9-8807-60265634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27" y="1021981"/>
            <a:ext cx="4524872" cy="37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7B8BC-ECF6-4D43-BBF5-60E6B8D4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993" y="76583"/>
            <a:ext cx="7106464" cy="857250"/>
          </a:xfrm>
        </p:spPr>
        <p:txBody>
          <a:bodyPr/>
          <a:lstStyle/>
          <a:p>
            <a:r>
              <a:rPr lang="el-GR" err="1"/>
              <a:t>Previous</a:t>
            </a:r>
            <a:r>
              <a:rPr lang="el-GR"/>
              <a:t> </a:t>
            </a:r>
            <a:r>
              <a:rPr lang="el-GR" err="1"/>
              <a:t>research</a:t>
            </a:r>
          </a:p>
        </p:txBody>
      </p: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18ED367A-9142-46B6-BBE6-B74AF9A27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434" y="1006056"/>
            <a:ext cx="5796232" cy="3885093"/>
          </a:xfrm>
        </p:spPr>
      </p:pic>
    </p:spTree>
    <p:extLst>
      <p:ext uri="{BB962C8B-B14F-4D97-AF65-F5344CB8AC3E}">
        <p14:creationId xmlns:p14="http://schemas.microsoft.com/office/powerpoint/2010/main" val="390766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F24C22-A0B5-4FED-A8C2-6AFA62D4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005" y="184276"/>
            <a:ext cx="7106464" cy="857250"/>
          </a:xfrm>
        </p:spPr>
        <p:txBody>
          <a:bodyPr/>
          <a:lstStyle/>
          <a:p>
            <a:r>
              <a:rPr lang="el-GR"/>
              <a:t>Scientific gap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E23E79-3079-4521-8D67-6AF2331B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972" cy="3277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400" dirty="0" err="1"/>
              <a:t>Lack</a:t>
            </a:r>
            <a:r>
              <a:rPr lang="el-GR" sz="2400" dirty="0"/>
              <a:t> of </a:t>
            </a:r>
            <a:r>
              <a:rPr lang="el-GR" sz="2400" dirty="0" err="1"/>
              <a:t>realistic</a:t>
            </a:r>
            <a:r>
              <a:rPr lang="el-GR" sz="2400" dirty="0"/>
              <a:t> and </a:t>
            </a:r>
            <a:r>
              <a:rPr lang="el-GR" sz="2400" dirty="0" err="1"/>
              <a:t>accurate</a:t>
            </a:r>
            <a:r>
              <a:rPr lang="el-GR" sz="2400" dirty="0"/>
              <a:t> </a:t>
            </a:r>
            <a:r>
              <a:rPr lang="el-GR" sz="2400" dirty="0" err="1"/>
              <a:t>data</a:t>
            </a:r>
            <a:r>
              <a:rPr lang="el-GR" sz="2400" dirty="0"/>
              <a:t>.</a:t>
            </a:r>
            <a:endParaRPr lang="el-GR" dirty="0" err="1"/>
          </a:p>
          <a:p>
            <a:r>
              <a:rPr lang="el-GR" sz="2400" dirty="0" err="1"/>
              <a:t>Simulations</a:t>
            </a:r>
            <a:r>
              <a:rPr lang="el-GR" sz="2400" dirty="0"/>
              <a:t> in 2D, </a:t>
            </a:r>
            <a:r>
              <a:rPr lang="el-GR" sz="2400" dirty="0" err="1"/>
              <a:t>stagnant</a:t>
            </a:r>
            <a:r>
              <a:rPr lang="el-GR" sz="2400" dirty="0"/>
              <a:t> </a:t>
            </a:r>
            <a:r>
              <a:rPr lang="el-GR" sz="2400" dirty="0" err="1"/>
              <a:t>liquid</a:t>
            </a:r>
            <a:r>
              <a:rPr lang="el-GR" sz="2400" dirty="0"/>
              <a:t>        </a:t>
            </a:r>
            <a:r>
              <a:rPr lang="el-GR" sz="2400" dirty="0" err="1"/>
              <a:t>steady</a:t>
            </a:r>
            <a:r>
              <a:rPr lang="el-GR" sz="2400" dirty="0"/>
              <a:t> </a:t>
            </a:r>
            <a:r>
              <a:rPr lang="el-GR" sz="2400" dirty="0" err="1"/>
              <a:t>behavior</a:t>
            </a:r>
            <a:r>
              <a:rPr lang="el-GR" sz="2400" dirty="0"/>
              <a:t> of </a:t>
            </a:r>
            <a:r>
              <a:rPr lang="el-GR" sz="2400" dirty="0" err="1"/>
              <a:t>Taylor</a:t>
            </a:r>
            <a:r>
              <a:rPr lang="el-GR" sz="2400" dirty="0"/>
              <a:t> </a:t>
            </a:r>
            <a:r>
              <a:rPr lang="el-GR" sz="2400" dirty="0" err="1"/>
              <a:t>bubbles</a:t>
            </a:r>
            <a:r>
              <a:rPr lang="el-GR" sz="2400" dirty="0"/>
              <a:t>.</a:t>
            </a:r>
            <a:endParaRPr lang="el-GR" dirty="0"/>
          </a:p>
          <a:p>
            <a:r>
              <a:rPr lang="el-GR" sz="2400" dirty="0"/>
              <a:t>3D </a:t>
            </a:r>
            <a:r>
              <a:rPr lang="el-GR" sz="2400" dirty="0" err="1"/>
              <a:t>simulation</a:t>
            </a:r>
            <a:r>
              <a:rPr lang="el-GR" sz="2400" dirty="0"/>
              <a:t> </a:t>
            </a:r>
            <a:r>
              <a:rPr lang="el-GR" sz="2400" dirty="0" err="1"/>
              <a:t>necessary</a:t>
            </a:r>
            <a:r>
              <a:rPr lang="el-GR" sz="2400" dirty="0"/>
              <a:t> for </a:t>
            </a:r>
            <a:r>
              <a:rPr lang="el-GR" sz="2400" dirty="0" err="1"/>
              <a:t>Taylor</a:t>
            </a:r>
            <a:r>
              <a:rPr lang="el-GR" sz="2400" dirty="0"/>
              <a:t> </a:t>
            </a:r>
            <a:r>
              <a:rPr lang="el-GR" sz="2400" dirty="0" err="1"/>
              <a:t>bubble</a:t>
            </a:r>
            <a:r>
              <a:rPr lang="el-GR" sz="2400" dirty="0"/>
              <a:t> </a:t>
            </a:r>
            <a:r>
              <a:rPr lang="el-GR" sz="2400" dirty="0" err="1"/>
              <a:t>with</a:t>
            </a:r>
            <a:r>
              <a:rPr lang="el-GR" sz="2400" dirty="0"/>
              <a:t> </a:t>
            </a:r>
            <a:r>
              <a:rPr lang="el-GR" sz="2400" dirty="0" err="1"/>
              <a:t>large</a:t>
            </a:r>
            <a:r>
              <a:rPr lang="el-GR" sz="2400" dirty="0"/>
              <a:t> </a:t>
            </a:r>
            <a:r>
              <a:rPr lang="el-GR" sz="2400" dirty="0" err="1"/>
              <a:t>inverse</a:t>
            </a:r>
            <a:r>
              <a:rPr lang="el-GR" sz="2400" dirty="0"/>
              <a:t> </a:t>
            </a:r>
            <a:r>
              <a:rPr lang="el-GR" sz="2400" dirty="0" err="1"/>
              <a:t>viscosity</a:t>
            </a:r>
            <a:r>
              <a:rPr lang="el-GR" sz="2400" dirty="0"/>
              <a:t> </a:t>
            </a:r>
            <a:r>
              <a:rPr lang="el-GR" sz="2400" dirty="0" err="1"/>
              <a:t>number</a:t>
            </a:r>
            <a:r>
              <a:rPr lang="el-GR" sz="2400" dirty="0"/>
              <a:t>.</a:t>
            </a:r>
          </a:p>
          <a:p>
            <a:r>
              <a:rPr lang="el-GR" sz="2400" dirty="0"/>
              <a:t>Scientific </a:t>
            </a:r>
            <a:r>
              <a:rPr lang="el-GR" sz="2400" dirty="0" err="1"/>
              <a:t>gap</a:t>
            </a:r>
            <a:r>
              <a:rPr lang="el-GR" sz="2400" dirty="0"/>
              <a:t> = a </a:t>
            </a:r>
            <a:r>
              <a:rPr lang="el-GR" sz="2400" dirty="0" err="1"/>
              <a:t>fully</a:t>
            </a:r>
            <a:r>
              <a:rPr lang="el-GR" sz="2400" dirty="0"/>
              <a:t> </a:t>
            </a:r>
            <a:r>
              <a:rPr lang="el-GR" sz="2400" dirty="0" err="1"/>
              <a:t>three-dimensional</a:t>
            </a:r>
            <a:r>
              <a:rPr lang="el-GR" sz="2400" dirty="0"/>
              <a:t> </a:t>
            </a:r>
            <a:r>
              <a:rPr lang="el-GR" sz="2400" dirty="0" err="1"/>
              <a:t>simulation</a:t>
            </a:r>
            <a:r>
              <a:rPr lang="el-GR" sz="2400" dirty="0"/>
              <a:t> of a </a:t>
            </a:r>
            <a:r>
              <a:rPr lang="el-GR" sz="2400" dirty="0" err="1"/>
              <a:t>Taylor</a:t>
            </a:r>
            <a:r>
              <a:rPr lang="el-GR" sz="2400" dirty="0"/>
              <a:t> </a:t>
            </a:r>
            <a:r>
              <a:rPr lang="el-GR" sz="2400" dirty="0" err="1"/>
              <a:t>bubble</a:t>
            </a:r>
            <a:r>
              <a:rPr lang="el-GR" sz="2400" dirty="0"/>
              <a:t> in a </a:t>
            </a:r>
            <a:r>
              <a:rPr lang="el-GR" sz="2400" dirty="0" err="1"/>
              <a:t>turbulent</a:t>
            </a:r>
            <a:r>
              <a:rPr lang="el-GR" sz="2400" dirty="0"/>
              <a:t> </a:t>
            </a:r>
            <a:r>
              <a:rPr lang="el-GR" sz="2400" dirty="0" err="1"/>
              <a:t>co-current</a:t>
            </a:r>
            <a:r>
              <a:rPr lang="el-GR" sz="2400" dirty="0"/>
              <a:t> </a:t>
            </a:r>
            <a:r>
              <a:rPr lang="el-GR" sz="2400" dirty="0" err="1"/>
              <a:t>liquid</a:t>
            </a:r>
            <a:r>
              <a:rPr lang="el-GR" sz="2400" dirty="0"/>
              <a:t> </a:t>
            </a:r>
            <a:r>
              <a:rPr lang="el-GR" sz="2400" dirty="0" err="1"/>
              <a:t>flow</a:t>
            </a:r>
            <a:r>
              <a:rPr lang="el-GR" sz="2400" dirty="0"/>
              <a:t>.</a:t>
            </a:r>
            <a:endParaRPr lang="el-GR" dirty="0" err="1"/>
          </a:p>
          <a:p>
            <a:endParaRPr lang="el-GR" sz="2400"/>
          </a:p>
          <a:p>
            <a:endParaRPr lang="el-GR" sz="240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6A8A52B-35C3-4EC8-8691-D8FDEE662808}"/>
              </a:ext>
            </a:extLst>
          </p:cNvPr>
          <p:cNvSpPr/>
          <p:nvPr/>
        </p:nvSpPr>
        <p:spPr>
          <a:xfrm>
            <a:off x="6826892" y="1784954"/>
            <a:ext cx="450296" cy="192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14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167" y="828344"/>
            <a:ext cx="2955877" cy="730445"/>
          </a:xfrm>
        </p:spPr>
        <p:txBody>
          <a:bodyPr>
            <a:noAutofit/>
          </a:bodyPr>
          <a:lstStyle/>
          <a:p>
            <a:r>
              <a:rPr lang="en-US" sz="2800"/>
              <a:t>Table of contents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707" y="1877360"/>
            <a:ext cx="2945095" cy="2801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/>
          </a:p>
          <a:p>
            <a:r>
              <a:rPr lang="en-US" sz="1600" dirty="0"/>
              <a:t>Multiphase flows</a:t>
            </a:r>
          </a:p>
          <a:p>
            <a:r>
              <a:rPr lang="en-US" sz="1600" dirty="0"/>
              <a:t>Taylor bubble flow</a:t>
            </a:r>
          </a:p>
          <a:p>
            <a:r>
              <a:rPr lang="en-US" sz="1600" dirty="0"/>
              <a:t>Modeling methods of Taylor bubbles</a:t>
            </a:r>
          </a:p>
          <a:p>
            <a:r>
              <a:rPr lang="en-US" sz="1600"/>
              <a:t>Previous Research</a:t>
            </a:r>
          </a:p>
          <a:p>
            <a:r>
              <a:rPr lang="en-US" sz="1600" dirty="0"/>
              <a:t>Future work</a:t>
            </a:r>
          </a:p>
          <a:p>
            <a:r>
              <a:rPr lang="en-US" sz="1600" dirty="0"/>
              <a:t>Research Questions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13" name="Picture 4" descr="Εικόνα που περιέχει εσωτερικό, καθιστός, λευκό, μπανάν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5C616C8D-3961-4A96-936B-3EE54FB80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4" r="15364"/>
          <a:stretch/>
        </p:blipFill>
        <p:spPr>
          <a:xfrm>
            <a:off x="4409136" y="10"/>
            <a:ext cx="4734863" cy="51434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553943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E5A43-687A-487F-BE69-DED69C05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681" y="1102"/>
            <a:ext cx="7106464" cy="857250"/>
          </a:xfrm>
        </p:spPr>
        <p:txBody>
          <a:bodyPr/>
          <a:lstStyle/>
          <a:p>
            <a:r>
              <a:rPr lang="el-GR" err="1"/>
              <a:t>Future</a:t>
            </a:r>
            <a:r>
              <a:rPr lang="el-GR"/>
              <a:t> </a:t>
            </a:r>
            <a:r>
              <a:rPr lang="el-GR" err="1"/>
              <a:t>work</a:t>
            </a:r>
          </a:p>
        </p:txBody>
      </p:sp>
      <p:pic>
        <p:nvPicPr>
          <p:cNvPr id="4" name="Εικόνα 4" descr="Εικόνα που περιέχει φαγητ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F9EAD8A-FA5E-4555-B9A2-1AA82A10E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803" y="2740939"/>
            <a:ext cx="2391853" cy="2216090"/>
          </a:xfrm>
        </p:spPr>
      </p:pic>
      <p:pic>
        <p:nvPicPr>
          <p:cNvPr id="9" name="Εικόνα 9">
            <a:extLst>
              <a:ext uri="{FF2B5EF4-FFF2-40B4-BE49-F238E27FC236}">
                <a16:creationId xmlns:a16="http://schemas.microsoft.com/office/drawing/2014/main" id="{A293C9BC-4FF6-4881-BC1A-894D8D74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52" y="804942"/>
            <a:ext cx="2656936" cy="1721776"/>
          </a:xfrm>
          <a:prstGeom prst="rect">
            <a:avLst/>
          </a:prstGeom>
        </p:spPr>
      </p:pic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676E9DF6-52CE-4109-A5F3-F93FBDCAB32A}"/>
              </a:ext>
            </a:extLst>
          </p:cNvPr>
          <p:cNvSpPr/>
          <p:nvPr/>
        </p:nvSpPr>
        <p:spPr>
          <a:xfrm>
            <a:off x="6944566" y="265607"/>
            <a:ext cx="279754" cy="5255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CB8EA-411D-4573-97BA-D996CC2CC427}"/>
              </a:ext>
            </a:extLst>
          </p:cNvPr>
          <p:cNvSpPr txBox="1"/>
          <p:nvPr/>
        </p:nvSpPr>
        <p:spPr>
          <a:xfrm>
            <a:off x="3200400" y="2343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l-GR">
              <a:cs typeface="Arial"/>
            </a:endParaRP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56152C7A-DB89-4BE1-AFE3-63EBB865AA2E}"/>
              </a:ext>
            </a:extLst>
          </p:cNvPr>
          <p:cNvSpPr txBox="1">
            <a:spLocks/>
          </p:cNvSpPr>
          <p:nvPr/>
        </p:nvSpPr>
        <p:spPr>
          <a:xfrm>
            <a:off x="1763106" y="865877"/>
            <a:ext cx="3806860" cy="2418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l-GR"/>
          </a:p>
          <a:p>
            <a:pPr marL="0" indent="0">
              <a:buNone/>
            </a:pPr>
            <a:endParaRPr lang="el-GR"/>
          </a:p>
          <a:p>
            <a:endParaRPr lang="nl-NL"/>
          </a:p>
          <a:p>
            <a:endParaRPr lang="nl-NL"/>
          </a:p>
        </p:txBody>
      </p:sp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59EFCE32-898E-4664-883A-C9FCDB0D1E99}"/>
              </a:ext>
            </a:extLst>
          </p:cNvPr>
          <p:cNvSpPr txBox="1">
            <a:spLocks/>
          </p:cNvSpPr>
          <p:nvPr/>
        </p:nvSpPr>
        <p:spPr>
          <a:xfrm>
            <a:off x="1660773" y="841563"/>
            <a:ext cx="4755765" cy="3885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dirty="0"/>
              <a:t>Focus on the slug flow regime. Steps:</a:t>
            </a:r>
            <a:endParaRPr lang="el-GR" sz="1600" dirty="0"/>
          </a:p>
          <a:p>
            <a:r>
              <a:rPr lang="en-US" sz="1600" dirty="0"/>
              <a:t>Learning Basilisk, an open-source flow solver that employs the VoF approach and allows local refinement in the areas of interest.</a:t>
            </a:r>
          </a:p>
          <a:p>
            <a:r>
              <a:rPr lang="en-US" sz="1600" dirty="0"/>
              <a:t>Development of some simple test cases.</a:t>
            </a:r>
          </a:p>
          <a:p>
            <a:r>
              <a:rPr lang="en-US" sz="1600" dirty="0"/>
              <a:t>Validation of the Basilisk solver in single-phase </a:t>
            </a:r>
            <a:r>
              <a:rPr lang="en-US" sz="1600"/>
              <a:t>turbulent pipe </a:t>
            </a:r>
            <a:r>
              <a:rPr lang="en-US" sz="1600" dirty="0"/>
              <a:t>flow.</a:t>
            </a:r>
          </a:p>
          <a:p>
            <a:r>
              <a:rPr lang="el-GR" sz="1600" err="1"/>
              <a:t>Laminar</a:t>
            </a:r>
            <a:r>
              <a:rPr lang="el-GR" sz="1600" dirty="0"/>
              <a:t> </a:t>
            </a:r>
            <a:r>
              <a:rPr lang="el-GR" sz="1600" err="1"/>
              <a:t>Taylor</a:t>
            </a:r>
            <a:r>
              <a:rPr lang="el-GR" sz="1600" dirty="0"/>
              <a:t> </a:t>
            </a:r>
            <a:r>
              <a:rPr lang="el-GR" sz="1600" err="1"/>
              <a:t>bubble</a:t>
            </a:r>
            <a:r>
              <a:rPr lang="el-GR" sz="1600" dirty="0"/>
              <a:t> </a:t>
            </a:r>
            <a:r>
              <a:rPr lang="el-GR" sz="1600" err="1"/>
              <a:t>flow</a:t>
            </a:r>
            <a:r>
              <a:rPr lang="el-GR" sz="1600"/>
              <a:t> rising in stagnant liquid </a:t>
            </a:r>
            <a:r>
              <a:rPr lang="en-US" sz="1600"/>
              <a:t>based on Araujo [1].</a:t>
            </a:r>
            <a:endParaRPr lang="en-US" sz="1600" dirty="0"/>
          </a:p>
          <a:p>
            <a:r>
              <a:rPr lang="el-GR" sz="1600" dirty="0"/>
              <a:t>High </a:t>
            </a:r>
            <a:r>
              <a:rPr lang="el-GR" sz="1600" err="1"/>
              <a:t>fidelity</a:t>
            </a:r>
            <a:r>
              <a:rPr lang="el-GR" sz="1600" dirty="0"/>
              <a:t> </a:t>
            </a:r>
            <a:r>
              <a:rPr lang="el-GR" sz="1600" err="1"/>
              <a:t>simulations</a:t>
            </a:r>
            <a:r>
              <a:rPr lang="el-GR" sz="1600" dirty="0"/>
              <a:t> of </a:t>
            </a:r>
            <a:r>
              <a:rPr lang="el-GR" sz="1600" err="1"/>
              <a:t>Taylor</a:t>
            </a:r>
            <a:r>
              <a:rPr lang="el-GR" sz="1600" dirty="0"/>
              <a:t> </a:t>
            </a:r>
            <a:r>
              <a:rPr lang="el-GR" sz="1600" err="1"/>
              <a:t>bubbles</a:t>
            </a:r>
            <a:r>
              <a:rPr lang="el-GR" sz="1600" dirty="0"/>
              <a:t> in </a:t>
            </a:r>
          </a:p>
          <a:p>
            <a:pPr marL="0" indent="0">
              <a:buNone/>
            </a:pPr>
            <a:r>
              <a:rPr lang="el-GR" sz="1600" dirty="0"/>
              <a:t>      </a:t>
            </a:r>
            <a:r>
              <a:rPr lang="el-GR" sz="1600" dirty="0" err="1"/>
              <a:t>co-current</a:t>
            </a:r>
            <a:r>
              <a:rPr lang="el-GR" sz="1600" dirty="0"/>
              <a:t> </a:t>
            </a:r>
            <a:r>
              <a:rPr lang="el-GR" sz="1600" dirty="0" err="1"/>
              <a:t>turbulent</a:t>
            </a:r>
            <a:r>
              <a:rPr lang="el-GR" sz="1600" dirty="0"/>
              <a:t> </a:t>
            </a:r>
            <a:r>
              <a:rPr lang="el-GR" sz="1600" dirty="0" err="1"/>
              <a:t>flow</a:t>
            </a:r>
            <a:r>
              <a:rPr lang="el-GR" sz="1600" dirty="0"/>
              <a:t>, </a:t>
            </a:r>
            <a:r>
              <a:rPr lang="en-US" sz="1600" dirty="0"/>
              <a:t>and comparison     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     against either experiments from literature or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     NRG simulation results from </a:t>
            </a:r>
            <a:r>
              <a:rPr lang="en-US" sz="1600" dirty="0" err="1"/>
              <a:t>OpenFOAM</a:t>
            </a:r>
            <a:r>
              <a:rPr lang="en-US" sz="1600" dirty="0"/>
              <a:t>.</a:t>
            </a:r>
            <a:endParaRPr lang="en-US" dirty="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nl-NL" sz="1600"/>
          </a:p>
          <a:p>
            <a:endParaRPr lang="nl-NL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ED881-CFCA-4201-84B0-BD43AF3C85EA}"/>
              </a:ext>
            </a:extLst>
          </p:cNvPr>
          <p:cNvSpPr txBox="1"/>
          <p:nvPr/>
        </p:nvSpPr>
        <p:spPr>
          <a:xfrm>
            <a:off x="1792465" y="4646621"/>
            <a:ext cx="46517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[1] Araújo, J. D. P., et al. </a:t>
            </a:r>
            <a:r>
              <a:rPr lang="en-US" sz="1200" i="1">
                <a:ea typeface="+mn-lt"/>
                <a:cs typeface="+mn-lt"/>
              </a:rPr>
              <a:t>International Journal of Multiphase Flow</a:t>
            </a:r>
            <a:r>
              <a:rPr lang="en-US" sz="1200">
                <a:ea typeface="+mn-lt"/>
                <a:cs typeface="+mn-lt"/>
              </a:rPr>
              <a:t> 43 (2012): 131-148.</a:t>
            </a:r>
            <a:endParaRPr lang="el-GR" sz="1200"/>
          </a:p>
        </p:txBody>
      </p:sp>
    </p:spTree>
    <p:extLst>
      <p:ext uri="{BB962C8B-B14F-4D97-AF65-F5344CB8AC3E}">
        <p14:creationId xmlns:p14="http://schemas.microsoft.com/office/powerpoint/2010/main" val="321156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E09A9-CD23-4537-88F7-1A174772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Sub-questions</a:t>
            </a:r>
          </a:p>
        </p:txBody>
      </p:sp>
      <p:pic>
        <p:nvPicPr>
          <p:cNvPr id="4" name="Εικόνα 4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7A3BB9FE-277B-4FBA-B1B6-D62CCB92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00" y="1344641"/>
            <a:ext cx="1268125" cy="236173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3CE5E4F-68BE-4591-B5C5-02D8D5BC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11" y="1250789"/>
            <a:ext cx="5835263" cy="348612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err="1"/>
              <a:t>By</a:t>
            </a:r>
            <a:r>
              <a:rPr lang="el-GR" dirty="0"/>
              <a:t> </a:t>
            </a:r>
            <a:r>
              <a:rPr lang="el-GR" dirty="0" err="1"/>
              <a:t>default</a:t>
            </a:r>
            <a:r>
              <a:rPr lang="el-GR" dirty="0"/>
              <a:t> the </a:t>
            </a:r>
            <a:r>
              <a:rPr lang="el-GR" dirty="0" err="1"/>
              <a:t>domain</a:t>
            </a:r>
            <a:r>
              <a:rPr lang="el-GR" dirty="0"/>
              <a:t> in </a:t>
            </a:r>
            <a:r>
              <a:rPr lang="el-GR" dirty="0" err="1"/>
              <a:t>Basilisk</a:t>
            </a:r>
            <a:r>
              <a:rPr lang="el-GR" dirty="0"/>
              <a:t> </a:t>
            </a:r>
            <a:r>
              <a:rPr lang="el-GR" dirty="0" err="1"/>
              <a:t>is</a:t>
            </a:r>
            <a:r>
              <a:rPr lang="el-GR" dirty="0"/>
              <a:t> </a:t>
            </a:r>
            <a:r>
              <a:rPr lang="el-GR" dirty="0" err="1"/>
              <a:t>cube</a:t>
            </a:r>
            <a:r>
              <a:rPr lang="el-GR" dirty="0"/>
              <a:t> in 3D.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      </a:t>
            </a:r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the </a:t>
            </a:r>
            <a:r>
              <a:rPr lang="el-GR" dirty="0" err="1"/>
              <a:t>domain</a:t>
            </a:r>
            <a:r>
              <a:rPr lang="el-GR" dirty="0"/>
              <a:t> of </a:t>
            </a:r>
            <a:r>
              <a:rPr lang="el-GR" dirty="0" err="1"/>
              <a:t>cylindrical</a:t>
            </a:r>
            <a:r>
              <a:rPr lang="el-GR" dirty="0"/>
              <a:t> </a:t>
            </a:r>
            <a:r>
              <a:rPr lang="el-GR" dirty="0" err="1"/>
              <a:t>pipe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constructed</a:t>
            </a:r>
            <a:r>
              <a:rPr lang="el-GR" dirty="0"/>
              <a:t>? 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      </a:t>
            </a:r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we</a:t>
            </a:r>
            <a:r>
              <a:rPr lang="el-GR" dirty="0"/>
              <a:t> simulate a fixed wall? </a:t>
            </a:r>
            <a:endParaRPr 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 err="1"/>
              <a:t>Due</a:t>
            </a:r>
            <a:r>
              <a:rPr lang="el-GR" dirty="0"/>
              <a:t> </a:t>
            </a:r>
            <a:r>
              <a:rPr lang="el-GR" dirty="0" err="1"/>
              <a:t>to</a:t>
            </a:r>
            <a:r>
              <a:rPr lang="el-GR" dirty="0"/>
              <a:t> </a:t>
            </a:r>
            <a:r>
              <a:rPr lang="el-GR" dirty="0" err="1"/>
              <a:t>strong</a:t>
            </a:r>
            <a:r>
              <a:rPr lang="el-GR" dirty="0"/>
              <a:t> </a:t>
            </a:r>
            <a:r>
              <a:rPr lang="el-GR" dirty="0" err="1"/>
              <a:t>shear</a:t>
            </a:r>
            <a:r>
              <a:rPr lang="el-GR" dirty="0"/>
              <a:t> </a:t>
            </a:r>
            <a:r>
              <a:rPr lang="el-GR" dirty="0" err="1"/>
              <a:t>stresses</a:t>
            </a:r>
            <a:r>
              <a:rPr lang="el-GR" dirty="0"/>
              <a:t>, </a:t>
            </a:r>
            <a:r>
              <a:rPr lang="el-GR" dirty="0" err="1"/>
              <a:t>progressive</a:t>
            </a:r>
            <a:r>
              <a:rPr lang="el-GR" dirty="0"/>
              <a:t> </a:t>
            </a:r>
            <a:r>
              <a:rPr lang="el-GR" dirty="0" err="1"/>
              <a:t>reduction</a:t>
            </a:r>
            <a:r>
              <a:rPr lang="el-GR" dirty="0"/>
              <a:t> </a:t>
            </a:r>
            <a:r>
              <a:rPr lang="el-GR" dirty="0" err="1"/>
              <a:t>to</a:t>
            </a:r>
            <a:r>
              <a:rPr lang="el-GR" dirty="0"/>
              <a:t> </a:t>
            </a:r>
            <a:r>
              <a:rPr lang="el-GR" dirty="0" err="1"/>
              <a:t>Taylor'sbubble</a:t>
            </a:r>
            <a:r>
              <a:rPr lang="el-GR" dirty="0"/>
              <a:t> </a:t>
            </a:r>
            <a:r>
              <a:rPr lang="el-GR" dirty="0" err="1"/>
              <a:t>size</a:t>
            </a:r>
            <a:r>
              <a:rPr lang="el-GR" dirty="0"/>
              <a:t>. </a:t>
            </a:r>
            <a:r>
              <a:rPr lang="el-GR" dirty="0" err="1"/>
              <a:t>What</a:t>
            </a:r>
            <a:r>
              <a:rPr lang="el-GR" dirty="0"/>
              <a:t> </a:t>
            </a:r>
            <a:r>
              <a:rPr lang="el-GR" dirty="0" err="1"/>
              <a:t>time-averaging</a:t>
            </a:r>
            <a:r>
              <a:rPr lang="el-GR" dirty="0"/>
              <a:t> </a:t>
            </a:r>
            <a:r>
              <a:rPr lang="el-GR" dirty="0" err="1"/>
              <a:t>strategy</a:t>
            </a:r>
            <a:r>
              <a:rPr lang="el-GR" dirty="0"/>
              <a:t> </a:t>
            </a:r>
            <a:r>
              <a:rPr lang="el-GR" dirty="0" err="1"/>
              <a:t>will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used</a:t>
            </a:r>
            <a:r>
              <a:rPr lang="el-GR" dirty="0"/>
              <a:t>?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 err="1"/>
              <a:t>Is</a:t>
            </a:r>
            <a:r>
              <a:rPr lang="el-GR" dirty="0"/>
              <a:t> the </a:t>
            </a:r>
            <a:r>
              <a:rPr lang="el-GR" dirty="0" err="1"/>
              <a:t>breakup</a:t>
            </a:r>
            <a:r>
              <a:rPr lang="el-GR" dirty="0"/>
              <a:t> of </a:t>
            </a:r>
            <a:r>
              <a:rPr lang="el-GR" dirty="0" err="1"/>
              <a:t>small</a:t>
            </a:r>
            <a:r>
              <a:rPr lang="el-GR" dirty="0"/>
              <a:t> </a:t>
            </a:r>
            <a:r>
              <a:rPr lang="el-GR" dirty="0" err="1"/>
              <a:t>bubbles</a:t>
            </a:r>
            <a:r>
              <a:rPr lang="el-GR" dirty="0"/>
              <a:t> </a:t>
            </a:r>
            <a:r>
              <a:rPr lang="el-GR" dirty="0" err="1"/>
              <a:t>physical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? </a:t>
            </a:r>
            <a:r>
              <a:rPr lang="el-GR" dirty="0" err="1"/>
              <a:t>How</a:t>
            </a:r>
            <a:r>
              <a:rPr lang="el-GR" dirty="0"/>
              <a:t> </a:t>
            </a:r>
            <a:r>
              <a:rPr lang="el-GR" dirty="0" err="1"/>
              <a:t>can</a:t>
            </a:r>
            <a:r>
              <a:rPr lang="el-GR" dirty="0"/>
              <a:t> </a:t>
            </a:r>
            <a:r>
              <a:rPr lang="el-GR" dirty="0" err="1"/>
              <a:t>we</a:t>
            </a:r>
            <a:r>
              <a:rPr lang="el-GR" dirty="0"/>
              <a:t> </a:t>
            </a:r>
            <a:r>
              <a:rPr lang="el-GR" dirty="0" err="1"/>
              <a:t>capture</a:t>
            </a:r>
            <a:r>
              <a:rPr lang="el-GR" dirty="0"/>
              <a:t> </a:t>
            </a:r>
            <a:r>
              <a:rPr lang="el-GR" dirty="0" err="1"/>
              <a:t>accurately</a:t>
            </a:r>
            <a:r>
              <a:rPr lang="el-GR" dirty="0"/>
              <a:t> the </a:t>
            </a:r>
            <a:r>
              <a:rPr lang="el-GR" dirty="0" err="1"/>
              <a:t>break</a:t>
            </a:r>
            <a:r>
              <a:rPr lang="el-GR" dirty="0"/>
              <a:t> </a:t>
            </a:r>
            <a:r>
              <a:rPr lang="el-GR" dirty="0" err="1"/>
              <a:t>up</a:t>
            </a:r>
            <a:r>
              <a:rPr lang="el-GR" dirty="0"/>
              <a:t> </a:t>
            </a:r>
            <a:r>
              <a:rPr lang="el-GR" dirty="0" err="1"/>
              <a:t>phenomenon</a:t>
            </a:r>
            <a:r>
              <a:rPr lang="el-GR" dirty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 err="1"/>
              <a:t>What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done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avoid</a:t>
            </a:r>
            <a:r>
              <a:rPr lang="el-GR" dirty="0"/>
              <a:t> </a:t>
            </a:r>
            <a:r>
              <a:rPr lang="el-GR" dirty="0" err="1"/>
              <a:t>instabilities</a:t>
            </a:r>
            <a:r>
              <a:rPr lang="el-GR" dirty="0"/>
              <a:t> of the </a:t>
            </a:r>
            <a:r>
              <a:rPr lang="el-GR" dirty="0" err="1"/>
              <a:t>interface</a:t>
            </a:r>
            <a:r>
              <a:rPr lang="el-GR" dirty="0"/>
              <a:t>?</a:t>
            </a:r>
            <a:endParaRPr 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 err="1"/>
              <a:t>Due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wall</a:t>
            </a:r>
            <a:r>
              <a:rPr lang="el-GR" dirty="0"/>
              <a:t> </a:t>
            </a:r>
            <a:r>
              <a:rPr lang="el-GR" dirty="0" err="1"/>
              <a:t>friction</a:t>
            </a:r>
            <a:r>
              <a:rPr lang="el-GR" dirty="0"/>
              <a:t>, the </a:t>
            </a:r>
            <a:r>
              <a:rPr lang="el-GR" dirty="0" err="1"/>
              <a:t>liquid</a:t>
            </a:r>
            <a:r>
              <a:rPr lang="el-GR" dirty="0"/>
              <a:t> </a:t>
            </a:r>
            <a:r>
              <a:rPr lang="el-GR" dirty="0" err="1"/>
              <a:t>loses</a:t>
            </a:r>
            <a:r>
              <a:rPr lang="el-GR" dirty="0"/>
              <a:t> </a:t>
            </a:r>
            <a:r>
              <a:rPr lang="el-GR" dirty="0" err="1"/>
              <a:t>kinetic</a:t>
            </a:r>
            <a:r>
              <a:rPr lang="el-GR" dirty="0"/>
              <a:t> </a:t>
            </a:r>
            <a:r>
              <a:rPr lang="el-GR" dirty="0" err="1"/>
              <a:t>energy</a:t>
            </a:r>
            <a:r>
              <a:rPr lang="el-GR" dirty="0"/>
              <a:t>. </a:t>
            </a:r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we</a:t>
            </a:r>
            <a:r>
              <a:rPr lang="el-GR" dirty="0"/>
              <a:t> </a:t>
            </a:r>
            <a:r>
              <a:rPr lang="el-GR" dirty="0" err="1"/>
              <a:t>keep</a:t>
            </a:r>
            <a:r>
              <a:rPr lang="el-GR" dirty="0"/>
              <a:t> the </a:t>
            </a:r>
            <a:r>
              <a:rPr lang="el-GR" dirty="0" err="1"/>
              <a:t>liquid</a:t>
            </a:r>
            <a:r>
              <a:rPr lang="el-GR" dirty="0"/>
              <a:t> </a:t>
            </a:r>
            <a:r>
              <a:rPr lang="el-GR" dirty="0" err="1"/>
              <a:t>flow</a:t>
            </a:r>
            <a:r>
              <a:rPr lang="el-GR" dirty="0"/>
              <a:t> </a:t>
            </a:r>
            <a:r>
              <a:rPr lang="el-GR" dirty="0" err="1"/>
              <a:t>turbulent</a:t>
            </a:r>
            <a:r>
              <a:rPr lang="el-GR" dirty="0"/>
              <a:t> in the </a:t>
            </a:r>
            <a:r>
              <a:rPr lang="el-GR" dirty="0" err="1"/>
              <a:t>wake</a:t>
            </a:r>
            <a:r>
              <a:rPr lang="el-GR" dirty="0"/>
              <a:t> </a:t>
            </a:r>
            <a:r>
              <a:rPr lang="el-GR" dirty="0" err="1"/>
              <a:t>region</a:t>
            </a:r>
            <a:r>
              <a:rPr lang="el-GR" dirty="0"/>
              <a:t>?</a:t>
            </a:r>
            <a:endParaRPr lang="en-US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111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 descr="Εικόνα που περιέχει φαγητ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4E6C981-3892-4F8E-8514-46A33823F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794" y="3263368"/>
            <a:ext cx="7570134" cy="1041837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E556BFB-9D0D-463D-A24F-63815B54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36" y="76583"/>
            <a:ext cx="7106464" cy="857250"/>
          </a:xfrm>
        </p:spPr>
        <p:txBody>
          <a:bodyPr/>
          <a:lstStyle/>
          <a:p>
            <a:r>
              <a:rPr lang="el-GR"/>
              <a:t>Research </a:t>
            </a:r>
            <a:r>
              <a:rPr lang="el-GR" err="1"/>
              <a:t>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1C0B6-24A7-428C-A164-3CE29103469D}"/>
              </a:ext>
            </a:extLst>
          </p:cNvPr>
          <p:cNvSpPr txBox="1"/>
          <p:nvPr/>
        </p:nvSpPr>
        <p:spPr>
          <a:xfrm>
            <a:off x="1874090" y="1189368"/>
            <a:ext cx="71750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err="1">
                <a:ea typeface="+mn-lt"/>
                <a:cs typeface="+mn-lt"/>
              </a:rPr>
              <a:t>What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simulation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strategy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can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be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developed</a:t>
            </a:r>
            <a:r>
              <a:rPr lang="el-GR" sz="2000" dirty="0">
                <a:ea typeface="+mn-lt"/>
                <a:cs typeface="+mn-lt"/>
              </a:rPr>
              <a:t> in </a:t>
            </a:r>
            <a:r>
              <a:rPr lang="el-GR" sz="2000" err="1">
                <a:ea typeface="+mn-lt"/>
                <a:cs typeface="+mn-lt"/>
              </a:rPr>
              <a:t>Basilisk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to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accurately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reproduce</a:t>
            </a:r>
            <a:r>
              <a:rPr lang="el-GR" sz="2000" dirty="0">
                <a:ea typeface="+mn-lt"/>
                <a:cs typeface="+mn-lt"/>
              </a:rPr>
              <a:t> the </a:t>
            </a:r>
            <a:r>
              <a:rPr lang="el-GR" sz="2000" err="1">
                <a:ea typeface="+mn-lt"/>
                <a:cs typeface="+mn-lt"/>
              </a:rPr>
              <a:t>motion</a:t>
            </a:r>
            <a:r>
              <a:rPr lang="el-GR" sz="2000" dirty="0">
                <a:ea typeface="+mn-lt"/>
                <a:cs typeface="+mn-lt"/>
              </a:rPr>
              <a:t> of </a:t>
            </a:r>
            <a:r>
              <a:rPr lang="el-GR" sz="2000" err="1">
                <a:ea typeface="+mn-lt"/>
                <a:cs typeface="+mn-lt"/>
              </a:rPr>
              <a:t>an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individual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Taylor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bubble</a:t>
            </a:r>
            <a:r>
              <a:rPr lang="el-GR" sz="2000" dirty="0">
                <a:ea typeface="+mn-lt"/>
                <a:cs typeface="+mn-lt"/>
              </a:rPr>
              <a:t> in </a:t>
            </a:r>
            <a:r>
              <a:rPr lang="el-GR" sz="2000">
                <a:ea typeface="+mn-lt"/>
                <a:cs typeface="+mn-lt"/>
              </a:rPr>
              <a:t>turbulent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co-current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background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liquid</a:t>
            </a:r>
            <a:r>
              <a:rPr lang="el-GR" sz="2000" dirty="0">
                <a:ea typeface="+mn-lt"/>
                <a:cs typeface="+mn-lt"/>
              </a:rPr>
              <a:t> </a:t>
            </a:r>
            <a:r>
              <a:rPr lang="el-GR" sz="2000" err="1">
                <a:ea typeface="+mn-lt"/>
                <a:cs typeface="+mn-lt"/>
              </a:rPr>
              <a:t>flow</a:t>
            </a:r>
            <a:r>
              <a:rPr lang="el-GR" sz="2000" dirty="0">
                <a:ea typeface="+mn-lt"/>
                <a:cs typeface="+mn-lt"/>
              </a:rPr>
              <a:t>?</a:t>
            </a:r>
            <a:endParaRPr lang="el-GR" sz="2000" dirty="0"/>
          </a:p>
          <a:p>
            <a:endParaRPr lang="el-GR" sz="1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l-GR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l-GR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04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D1052B-4628-4033-8493-D51B01DB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141281"/>
            <a:ext cx="7106464" cy="857250"/>
          </a:xfrm>
        </p:spPr>
        <p:txBody>
          <a:bodyPr/>
          <a:lstStyle/>
          <a:p>
            <a:pPr algn="ctr"/>
            <a:r>
              <a:rPr lang="el-GR" err="1"/>
              <a:t>Thank</a:t>
            </a:r>
            <a:r>
              <a:rPr lang="el-GR"/>
              <a:t> </a:t>
            </a:r>
            <a:r>
              <a:rPr lang="el-GR" err="1"/>
              <a:t>You</a:t>
            </a:r>
            <a:r>
              <a:rPr lang="el-GR"/>
              <a:t>!</a:t>
            </a:r>
          </a:p>
        </p:txBody>
      </p:sp>
      <p:pic>
        <p:nvPicPr>
          <p:cNvPr id="4" name="Εικόνα 4" descr="Εικόνα που περιέχει παιχνίδ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3E1EE3AF-2AEA-410E-ACBB-ED1A663F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381" y="906852"/>
            <a:ext cx="5438954" cy="40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5613B-AFB9-4575-B607-51489721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277" y="125297"/>
            <a:ext cx="7106464" cy="857250"/>
          </a:xfrm>
        </p:spPr>
        <p:txBody>
          <a:bodyPr/>
          <a:lstStyle/>
          <a:p>
            <a:r>
              <a:rPr lang="el-GR" err="1"/>
              <a:t>Mutliphase</a:t>
            </a:r>
            <a:r>
              <a:rPr lang="el-GR"/>
              <a:t> </a:t>
            </a:r>
            <a:r>
              <a:rPr lang="el-GR" err="1"/>
              <a:t>flows</a:t>
            </a:r>
            <a:r>
              <a:rPr lang="el-GR"/>
              <a:t> - </a:t>
            </a:r>
            <a:r>
              <a:rPr lang="el-GR" err="1"/>
              <a:t>Definition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C5C7B8-AB55-47B3-A3B6-73A6EE3E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625" y="1139131"/>
            <a:ext cx="2777403" cy="30516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Simultaneous flow of material in two or </a:t>
            </a:r>
            <a:r>
              <a:rPr lang="en-US" sz="1800" dirty="0"/>
              <a:t>more </a:t>
            </a:r>
            <a:r>
              <a:rPr lang="en-US" sz="1800"/>
              <a:t>different thermodynamic states or phases </a:t>
            </a:r>
            <a:endParaRPr lang="el-GR" sz="18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i="1" dirty="0"/>
              <a:t>or</a:t>
            </a:r>
            <a:endParaRPr lang="el-GR" sz="1800" b="1" i="1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simultaneous flow of two or more materials with different physical properties but in the </a:t>
            </a:r>
            <a:r>
              <a:rPr lang="en-US" sz="1800"/>
              <a:t>same phase or state.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2000"/>
          </a:p>
          <a:p>
            <a:pPr>
              <a:spcBef>
                <a:spcPts val="0"/>
              </a:spcBef>
            </a:pPr>
            <a:endParaRPr lang="en-US" sz="2000"/>
          </a:p>
        </p:txBody>
      </p:sp>
      <p:pic>
        <p:nvPicPr>
          <p:cNvPr id="4" name="Εικόνα 4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1185CF26-423F-4960-AE44-F5F42899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49" y="980821"/>
            <a:ext cx="4031324" cy="37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27FC89-CFDC-497D-A6B8-CC65AD69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err="1"/>
              <a:t>Multiphase</a:t>
            </a:r>
            <a:r>
              <a:rPr lang="el-GR"/>
              <a:t> </a:t>
            </a:r>
            <a:r>
              <a:rPr lang="el-GR" err="1"/>
              <a:t>flow</a:t>
            </a:r>
            <a:r>
              <a:rPr lang="el-GR"/>
              <a:t> – </a:t>
            </a:r>
            <a:r>
              <a:rPr lang="el-GR" err="1"/>
              <a:t>Numerical</a:t>
            </a:r>
            <a:r>
              <a:rPr lang="el-GR"/>
              <a:t> </a:t>
            </a:r>
            <a:r>
              <a:rPr lang="el-GR" err="1"/>
              <a:t>modeling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37F43-89AB-4E5B-B492-9CCE6FD2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958010"/>
            <a:ext cx="6887181" cy="313495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l-GR" sz="3200" dirty="0"/>
          </a:p>
          <a:p>
            <a:pPr>
              <a:lnSpc>
                <a:spcPct val="120000"/>
              </a:lnSpc>
            </a:pPr>
            <a:r>
              <a:rPr lang="el-GR" sz="3200"/>
              <a:t>Main</a:t>
            </a:r>
            <a:r>
              <a:rPr lang="el-GR" sz="3200" dirty="0"/>
              <a:t> </a:t>
            </a:r>
            <a:r>
              <a:rPr lang="el-GR" sz="3200" err="1"/>
              <a:t>steps</a:t>
            </a:r>
            <a:r>
              <a:rPr lang="el-GR" sz="3200" dirty="0"/>
              <a:t> for the </a:t>
            </a:r>
            <a:r>
              <a:rPr lang="el-GR" sz="3200" err="1"/>
              <a:t>modeling</a:t>
            </a:r>
            <a:r>
              <a:rPr lang="el-GR" sz="3200" dirty="0"/>
              <a:t> of a </a:t>
            </a:r>
            <a:r>
              <a:rPr lang="el-GR" sz="3200" err="1"/>
              <a:t>multiphase</a:t>
            </a:r>
            <a:r>
              <a:rPr lang="el-GR" sz="3200" dirty="0"/>
              <a:t> </a:t>
            </a:r>
            <a:r>
              <a:rPr lang="el-GR" sz="3200" err="1"/>
              <a:t>flow</a:t>
            </a:r>
            <a:r>
              <a:rPr lang="el-GR" sz="3200" dirty="0"/>
              <a:t>:  </a:t>
            </a:r>
          </a:p>
          <a:p>
            <a:pPr lvl="1">
              <a:buFont typeface="Wingdings"/>
              <a:buChar char="Ø"/>
            </a:pPr>
            <a:r>
              <a:rPr lang="el-GR" sz="2900" dirty="0"/>
              <a:t>t</a:t>
            </a:r>
            <a:r>
              <a:rPr lang="el-GR" sz="3200" dirty="0"/>
              <a:t>he </a:t>
            </a:r>
            <a:r>
              <a:rPr lang="el-GR" sz="3200" err="1"/>
              <a:t>specification</a:t>
            </a:r>
            <a:r>
              <a:rPr lang="el-GR" sz="3200" dirty="0"/>
              <a:t> of the </a:t>
            </a:r>
            <a:r>
              <a:rPr lang="el-GR" sz="3200" err="1"/>
              <a:t>physical</a:t>
            </a:r>
            <a:r>
              <a:rPr lang="el-GR" sz="3200" dirty="0"/>
              <a:t> </a:t>
            </a:r>
            <a:r>
              <a:rPr lang="el-GR" sz="3200" err="1"/>
              <a:t>process</a:t>
            </a:r>
            <a:r>
              <a:rPr lang="el-GR" sz="3200" dirty="0"/>
              <a:t> and </a:t>
            </a:r>
            <a:r>
              <a:rPr lang="el-GR" sz="3200" err="1"/>
              <a:t>properties</a:t>
            </a:r>
            <a:r>
              <a:rPr lang="el-GR" sz="3200" dirty="0"/>
              <a:t>,</a:t>
            </a:r>
          </a:p>
          <a:p>
            <a:pPr lvl="1">
              <a:buFont typeface="Wingdings"/>
              <a:buChar char="Ø"/>
            </a:pPr>
            <a:r>
              <a:rPr lang="el-GR" sz="3200" dirty="0"/>
              <a:t>the </a:t>
            </a:r>
            <a:r>
              <a:rPr lang="el-GR" sz="3200" err="1"/>
              <a:t>identification</a:t>
            </a:r>
            <a:r>
              <a:rPr lang="el-GR" sz="3200" dirty="0"/>
              <a:t> of the </a:t>
            </a:r>
            <a:r>
              <a:rPr lang="el-GR" sz="3200" err="1"/>
              <a:t>multiphase</a:t>
            </a:r>
            <a:r>
              <a:rPr lang="el-GR" sz="3200" dirty="0"/>
              <a:t> </a:t>
            </a:r>
            <a:r>
              <a:rPr lang="el-GR" sz="3200" err="1"/>
              <a:t>flow</a:t>
            </a:r>
            <a:r>
              <a:rPr lang="el-GR" sz="3200" dirty="0"/>
              <a:t> </a:t>
            </a:r>
            <a:r>
              <a:rPr lang="el-GR" sz="3200" err="1"/>
              <a:t>regime</a:t>
            </a:r>
            <a:r>
              <a:rPr lang="el-GR" sz="3200" dirty="0"/>
              <a:t>, and </a:t>
            </a:r>
          </a:p>
          <a:p>
            <a:pPr lvl="1">
              <a:buFont typeface="Wingdings"/>
              <a:buChar char="Ø"/>
            </a:pPr>
            <a:r>
              <a:rPr lang="el-GR" sz="3200" dirty="0"/>
              <a:t>the </a:t>
            </a:r>
            <a:r>
              <a:rPr lang="el-GR" sz="3200" dirty="0" err="1"/>
              <a:t>determination</a:t>
            </a:r>
            <a:r>
              <a:rPr lang="el-GR" sz="3200" dirty="0"/>
              <a:t> of the </a:t>
            </a:r>
            <a:r>
              <a:rPr lang="el-GR" sz="3200" dirty="0" err="1"/>
              <a:t>mathematical</a:t>
            </a:r>
            <a:r>
              <a:rPr lang="el-GR" sz="3200" dirty="0"/>
              <a:t> </a:t>
            </a:r>
            <a:r>
              <a:rPr lang="el-GR" sz="3200" dirty="0" err="1"/>
              <a:t>model</a:t>
            </a:r>
            <a:r>
              <a:rPr lang="el-GR" sz="3200" dirty="0"/>
              <a:t>.</a:t>
            </a:r>
          </a:p>
          <a:p>
            <a:endParaRPr lang="el-GR" sz="1800" dirty="0"/>
          </a:p>
          <a:p>
            <a:r>
              <a:rPr lang="el-GR" sz="3300"/>
              <a:t>Three main flow regimes for immiscible fluids (gas-liquid): </a:t>
            </a:r>
            <a:endParaRPr lang="en-US" sz="3300"/>
          </a:p>
          <a:p>
            <a:pPr lvl="1">
              <a:buFont typeface="Wingdings,Sans-Serif"/>
              <a:buChar char="Ø"/>
            </a:pPr>
            <a:r>
              <a:rPr lang="el-GR" sz="3300"/>
              <a:t>Dispersed flow. </a:t>
            </a:r>
            <a:endParaRPr lang="en-US" sz="3300"/>
          </a:p>
          <a:p>
            <a:pPr lvl="1">
              <a:buFont typeface="Wingdings,Sans-Serif"/>
              <a:buChar char="Ø"/>
            </a:pPr>
            <a:r>
              <a:rPr lang="el-GR" sz="3300"/>
              <a:t>Flow with separated phases.</a:t>
            </a:r>
            <a:endParaRPr lang="en-US" sz="3300"/>
          </a:p>
          <a:p>
            <a:pPr lvl="1">
              <a:buFont typeface="Wingdings,Sans-Serif"/>
              <a:buChar char="Ø"/>
            </a:pPr>
            <a:r>
              <a:rPr lang="el-GR" sz="3300"/>
              <a:t>Mixed / Intermittent Phases.</a:t>
            </a:r>
          </a:p>
        </p:txBody>
      </p:sp>
    </p:spTree>
    <p:extLst>
      <p:ext uri="{BB962C8B-B14F-4D97-AF65-F5344CB8AC3E}">
        <p14:creationId xmlns:p14="http://schemas.microsoft.com/office/powerpoint/2010/main" val="6402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1BDB24-AF3E-4B9B-86D7-47F601E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935" y="58061"/>
            <a:ext cx="7106464" cy="857250"/>
          </a:xfrm>
        </p:spPr>
        <p:txBody>
          <a:bodyPr/>
          <a:lstStyle/>
          <a:p>
            <a:r>
              <a:rPr lang="el-GR" err="1"/>
              <a:t>Multiphase</a:t>
            </a:r>
            <a:r>
              <a:rPr lang="el-GR"/>
              <a:t> </a:t>
            </a:r>
            <a:r>
              <a:rPr lang="el-GR" err="1"/>
              <a:t>flow</a:t>
            </a:r>
            <a:r>
              <a:rPr lang="el-GR"/>
              <a:t> - </a:t>
            </a:r>
            <a:r>
              <a:rPr lang="el-GR" err="1"/>
              <a:t>Flow</a:t>
            </a:r>
            <a:r>
              <a:rPr lang="el-GR"/>
              <a:t> </a:t>
            </a:r>
            <a:r>
              <a:rPr lang="el-GR" err="1"/>
              <a:t>regimes</a:t>
            </a:r>
          </a:p>
        </p:txBody>
      </p:sp>
      <p:pic>
        <p:nvPicPr>
          <p:cNvPr id="4" name="Εικόνα 4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1C62D54-BF75-49C3-BCA4-6BF78BE7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1126" y="849893"/>
            <a:ext cx="3436585" cy="4147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6E6E4-BA1B-4936-AEC9-931B07FC54CE}"/>
              </a:ext>
            </a:extLst>
          </p:cNvPr>
          <p:cNvSpPr txBox="1"/>
          <p:nvPr/>
        </p:nvSpPr>
        <p:spPr>
          <a:xfrm>
            <a:off x="1632128" y="1038469"/>
            <a:ext cx="319567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l-GR" sz="1600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l-GR" sz="1600">
                <a:ea typeface="+mn-lt"/>
                <a:cs typeface="+mn-lt"/>
              </a:rPr>
              <a:t>Important variables: </a:t>
            </a:r>
            <a:endParaRPr lang="en-US" sz="160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Wingdings,Sans-Serif"/>
              <a:buChar char="Ø"/>
            </a:pPr>
            <a:r>
              <a:rPr lang="el-GR" sz="1600">
                <a:ea typeface="+mn-lt"/>
                <a:cs typeface="+mn-lt"/>
              </a:rPr>
              <a:t>orientation and radius of pipe,</a:t>
            </a:r>
            <a:endParaRPr lang="en-US" sz="160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Wingdings,Sans-Serif"/>
              <a:buChar char="Ø"/>
            </a:pPr>
            <a:r>
              <a:rPr lang="el-GR" sz="1600">
                <a:ea typeface="+mn-lt"/>
                <a:cs typeface="+mn-lt"/>
              </a:rPr>
              <a:t>fluids' properties (ρ, μ, σ)</a:t>
            </a:r>
            <a:endParaRPr lang="en-US" sz="160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Wingdings,Sans-Serif"/>
              <a:buChar char="Ø"/>
            </a:pPr>
            <a:r>
              <a:rPr lang="el-GR" sz="1600">
                <a:ea typeface="+mn-lt"/>
                <a:cs typeface="+mn-lt"/>
              </a:rPr>
              <a:t>volumetric flow rate of </a:t>
            </a:r>
          </a:p>
          <a:p>
            <a:pPr lvl="1">
              <a:spcBef>
                <a:spcPct val="20000"/>
              </a:spcBef>
            </a:pPr>
            <a:r>
              <a:rPr lang="el-GR" sz="1600">
                <a:ea typeface="+mn-lt"/>
                <a:cs typeface="+mn-lt"/>
              </a:rPr>
              <a:t>     each phase.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l-GR" sz="1600">
                <a:ea typeface="+mn-lt"/>
                <a:cs typeface="+mn-lt"/>
              </a:rPr>
              <a:t>Large</a:t>
            </a:r>
            <a:r>
              <a:rPr lang="el-GR" sz="1600" dirty="0">
                <a:cs typeface="Arial"/>
              </a:rPr>
              <a:t> </a:t>
            </a:r>
            <a:r>
              <a:rPr lang="el-GR" sz="1600">
                <a:cs typeface="Arial"/>
              </a:rPr>
              <a:t>difference between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fluids</a:t>
            </a:r>
            <a:r>
              <a:rPr lang="el-GR" sz="1600" dirty="0">
                <a:cs typeface="Arial"/>
              </a:rPr>
              <a:t>' </a:t>
            </a:r>
            <a:r>
              <a:rPr lang="el-GR" sz="1600" err="1">
                <a:cs typeface="Arial"/>
              </a:rPr>
              <a:t>bulk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velocities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leads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to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Kelvin</a:t>
            </a:r>
            <a:r>
              <a:rPr lang="el-GR" sz="1600" dirty="0">
                <a:cs typeface="Arial"/>
              </a:rPr>
              <a:t>- </a:t>
            </a:r>
            <a:r>
              <a:rPr lang="el-GR" sz="1600" err="1">
                <a:cs typeface="Arial"/>
              </a:rPr>
              <a:t>Helmholtz</a:t>
            </a:r>
            <a:r>
              <a:rPr lang="el-GR" sz="1600" dirty="0">
                <a:cs typeface="Arial"/>
              </a:rPr>
              <a:t> </a:t>
            </a:r>
            <a:r>
              <a:rPr lang="el-GR" sz="1600" err="1">
                <a:cs typeface="Arial"/>
              </a:rPr>
              <a:t>instabilities</a:t>
            </a:r>
            <a:r>
              <a:rPr lang="el-GR" sz="1600" dirty="0">
                <a:cs typeface="Arial"/>
              </a:rPr>
              <a:t> of </a:t>
            </a:r>
            <a:r>
              <a:rPr lang="el-GR" sz="1600" err="1">
                <a:cs typeface="Arial"/>
              </a:rPr>
              <a:t>interface</a:t>
            </a:r>
            <a:r>
              <a:rPr lang="el-GR" sz="1600" dirty="0">
                <a:cs typeface="Arial"/>
              </a:rPr>
              <a:t>.</a:t>
            </a:r>
            <a:endParaRPr lang="el-G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95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F6AF9-CDF4-4609-A309-684054F4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Multiphase</a:t>
            </a:r>
            <a:r>
              <a:rPr lang="el-GR"/>
              <a:t> </a:t>
            </a:r>
            <a:r>
              <a:rPr lang="el-GR" err="1"/>
              <a:t>flow</a:t>
            </a:r>
            <a:r>
              <a:rPr lang="el-GR"/>
              <a:t> - </a:t>
            </a:r>
            <a:r>
              <a:rPr lang="el-GR" err="1"/>
              <a:t>Natural</a:t>
            </a:r>
            <a:r>
              <a:rPr lang="el-GR"/>
              <a:t> </a:t>
            </a:r>
            <a:r>
              <a:rPr lang="el-GR" err="1"/>
              <a:t>process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5F2564-7895-4245-AFF9-88886FF9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000" y="1206874"/>
            <a:ext cx="7192725" cy="25918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Several phenomena may occur:</a:t>
            </a:r>
            <a:endParaRPr lang="el-GR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Hydrodynamic effects which change the interface e.g. particle-wall / particle particle collision,  coalescence, turbulent flow etc.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Transport phenomena: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     e.g. heat transfer, mass transfer, change </a:t>
            </a:r>
            <a:r>
              <a:rPr lang="en-US"/>
              <a:t>in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     composition or/ and heterogeneous reactions. </a:t>
            </a:r>
          </a:p>
          <a:p>
            <a:pPr>
              <a:spcBef>
                <a:spcPts val="0"/>
              </a:spcBef>
            </a:pPr>
            <a:endParaRPr lang="en-US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8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FEB1F5-FF50-4E76-BEE6-76A32C48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err="1"/>
              <a:t>Taylor</a:t>
            </a:r>
            <a:r>
              <a:rPr lang="el-GR"/>
              <a:t> </a:t>
            </a:r>
            <a:r>
              <a:rPr lang="el-GR" err="1"/>
              <a:t>bubble</a:t>
            </a:r>
            <a:r>
              <a:rPr lang="el-GR"/>
              <a:t> </a:t>
            </a:r>
            <a:r>
              <a:rPr lang="el-GR" err="1"/>
              <a:t>flow</a:t>
            </a:r>
            <a:r>
              <a:rPr lang="el-GR"/>
              <a:t> - </a:t>
            </a:r>
            <a:r>
              <a:rPr lang="el-GR" err="1"/>
              <a:t>Definition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B83116-43DF-49CA-8208-260B7297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97" y="1232529"/>
            <a:ext cx="4615586" cy="4046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1800" dirty="0"/>
              <a:t>A </a:t>
            </a:r>
            <a:r>
              <a:rPr lang="el-GR" sz="1800" err="1"/>
              <a:t>large</a:t>
            </a:r>
            <a:r>
              <a:rPr lang="el-GR" sz="1800"/>
              <a:t> and bullet-shaped bubble, rising through liquid in </a:t>
            </a:r>
            <a:r>
              <a:rPr lang="el-GR" sz="1800" dirty="0"/>
              <a:t>a </a:t>
            </a:r>
            <a:r>
              <a:rPr lang="el-GR" sz="1800" err="1"/>
              <a:t>vertical</a:t>
            </a:r>
            <a:r>
              <a:rPr lang="el-GR" sz="1800" dirty="0"/>
              <a:t> </a:t>
            </a:r>
            <a:r>
              <a:rPr lang="el-GR" sz="1800" err="1"/>
              <a:t>pipe</a:t>
            </a:r>
            <a:r>
              <a:rPr lang="el-GR" sz="1800" dirty="0"/>
              <a:t>.</a:t>
            </a:r>
          </a:p>
          <a:p>
            <a:r>
              <a:rPr lang="el-GR" sz="1800" err="1"/>
              <a:t>Occupies</a:t>
            </a:r>
            <a:r>
              <a:rPr lang="el-GR" sz="1800" dirty="0"/>
              <a:t> </a:t>
            </a:r>
            <a:r>
              <a:rPr lang="el-GR" sz="1800" err="1"/>
              <a:t>almost</a:t>
            </a:r>
            <a:r>
              <a:rPr lang="el-GR" sz="1800" dirty="0"/>
              <a:t> the </a:t>
            </a:r>
            <a:r>
              <a:rPr lang="el-GR" sz="1800" err="1"/>
              <a:t>entire</a:t>
            </a:r>
            <a:r>
              <a:rPr lang="el-GR" sz="1800" dirty="0"/>
              <a:t> </a:t>
            </a:r>
            <a:r>
              <a:rPr lang="el-GR" sz="1800" err="1"/>
              <a:t>cross</a:t>
            </a:r>
            <a:r>
              <a:rPr lang="el-GR" sz="1800" dirty="0"/>
              <a:t> </a:t>
            </a:r>
            <a:r>
              <a:rPr lang="el-GR" sz="1800" err="1"/>
              <a:t>section</a:t>
            </a:r>
            <a:r>
              <a:rPr lang="el-GR" sz="1800" dirty="0"/>
              <a:t> of the </a:t>
            </a:r>
            <a:r>
              <a:rPr lang="el-GR" sz="1800" err="1"/>
              <a:t>pipe</a:t>
            </a:r>
            <a:r>
              <a:rPr lang="el-GR" sz="1800" dirty="0"/>
              <a:t> and </a:t>
            </a:r>
            <a:r>
              <a:rPr lang="el-GR" sz="1800" err="1"/>
              <a:t>is</a:t>
            </a:r>
            <a:r>
              <a:rPr lang="el-GR" sz="1800" dirty="0"/>
              <a:t> </a:t>
            </a:r>
            <a:r>
              <a:rPr lang="el-GR" sz="1800" err="1"/>
              <a:t>formed</a:t>
            </a:r>
            <a:r>
              <a:rPr lang="el-GR" sz="1800" dirty="0"/>
              <a:t> </a:t>
            </a:r>
            <a:r>
              <a:rPr lang="el-GR" sz="1800" err="1"/>
              <a:t>by</a:t>
            </a:r>
            <a:r>
              <a:rPr lang="el-GR" sz="1800" dirty="0"/>
              <a:t> </a:t>
            </a:r>
            <a:r>
              <a:rPr lang="el-GR" sz="1800" err="1"/>
              <a:t>coalescence</a:t>
            </a:r>
            <a:r>
              <a:rPr lang="el-GR" sz="1800" dirty="0"/>
              <a:t> of </a:t>
            </a:r>
            <a:r>
              <a:rPr lang="el-GR" sz="1800" err="1"/>
              <a:t>small</a:t>
            </a:r>
            <a:r>
              <a:rPr lang="el-GR" sz="1800" dirty="0"/>
              <a:t> </a:t>
            </a:r>
            <a:r>
              <a:rPr lang="el-GR" sz="1800"/>
              <a:t>bubbles.</a:t>
            </a:r>
            <a:endParaRPr lang="el-GR"/>
          </a:p>
          <a:p>
            <a:r>
              <a:rPr lang="el-GR" sz="1800" dirty="0" err="1"/>
              <a:t>Usually</a:t>
            </a:r>
            <a:r>
              <a:rPr lang="el-GR" sz="1800" dirty="0"/>
              <a:t> </a:t>
            </a:r>
            <a:r>
              <a:rPr lang="el-GR" sz="1800" dirty="0" err="1"/>
              <a:t>followed</a:t>
            </a:r>
            <a:r>
              <a:rPr lang="el-GR" sz="1800" dirty="0"/>
              <a:t> </a:t>
            </a:r>
            <a:r>
              <a:rPr lang="el-GR" sz="1800" dirty="0" err="1"/>
              <a:t>by</a:t>
            </a:r>
            <a:r>
              <a:rPr lang="el-GR" sz="1800" dirty="0"/>
              <a:t> </a:t>
            </a:r>
            <a:r>
              <a:rPr lang="el-GR" sz="1800" dirty="0" err="1"/>
              <a:t>other</a:t>
            </a:r>
            <a:r>
              <a:rPr lang="el-GR" sz="1800" dirty="0"/>
              <a:t> </a:t>
            </a:r>
            <a:r>
              <a:rPr lang="el-GR" sz="1800" dirty="0" err="1"/>
              <a:t>Taylor</a:t>
            </a:r>
            <a:r>
              <a:rPr lang="el-GR" sz="1800" dirty="0"/>
              <a:t> </a:t>
            </a:r>
            <a:r>
              <a:rPr lang="el-GR" sz="1800" dirty="0" err="1"/>
              <a:t>bubbles</a:t>
            </a:r>
            <a:r>
              <a:rPr lang="el-GR" sz="1800" dirty="0"/>
              <a:t>, </a:t>
            </a:r>
            <a:r>
              <a:rPr lang="el-GR" sz="1800" dirty="0" err="1"/>
              <a:t>which</a:t>
            </a:r>
            <a:r>
              <a:rPr lang="el-GR" sz="1800" dirty="0"/>
              <a:t> </a:t>
            </a:r>
            <a:r>
              <a:rPr lang="el-GR" sz="1800" dirty="0" err="1"/>
              <a:t>are</a:t>
            </a:r>
            <a:r>
              <a:rPr lang="el-GR" sz="1800" dirty="0"/>
              <a:t> </a:t>
            </a:r>
            <a:r>
              <a:rPr lang="el-GR" sz="1800" dirty="0" err="1"/>
              <a:t>separated</a:t>
            </a:r>
            <a:r>
              <a:rPr lang="el-GR" sz="1800" dirty="0"/>
              <a:t> </a:t>
            </a:r>
            <a:r>
              <a:rPr lang="el-GR" sz="1800" dirty="0" err="1"/>
              <a:t>from</a:t>
            </a:r>
            <a:r>
              <a:rPr lang="el-GR" sz="1800" dirty="0"/>
              <a:t> </a:t>
            </a:r>
            <a:r>
              <a:rPr lang="el-GR" sz="1800" dirty="0" err="1"/>
              <a:t>each</a:t>
            </a:r>
            <a:r>
              <a:rPr lang="el-GR" sz="1800" dirty="0"/>
              <a:t> </a:t>
            </a:r>
            <a:r>
              <a:rPr lang="el-GR" sz="1800" dirty="0" err="1"/>
              <a:t>other</a:t>
            </a:r>
            <a:r>
              <a:rPr lang="el-GR" sz="1800" dirty="0"/>
              <a:t> </a:t>
            </a:r>
            <a:r>
              <a:rPr lang="el-GR" sz="1800" dirty="0" err="1"/>
              <a:t>by</a:t>
            </a:r>
            <a:r>
              <a:rPr lang="el-GR" sz="1800" dirty="0"/>
              <a:t> </a:t>
            </a:r>
            <a:r>
              <a:rPr lang="el-GR" sz="1800" dirty="0" err="1"/>
              <a:t>liquid</a:t>
            </a:r>
            <a:r>
              <a:rPr lang="el-GR" sz="1800" dirty="0"/>
              <a:t> </a:t>
            </a:r>
            <a:r>
              <a:rPr lang="el-GR" sz="1800" dirty="0" err="1"/>
              <a:t>slugs</a:t>
            </a:r>
            <a:r>
              <a:rPr lang="el-GR" sz="1800" dirty="0"/>
              <a:t> (</a:t>
            </a:r>
            <a:r>
              <a:rPr lang="el-GR" sz="1800" dirty="0" err="1"/>
              <a:t>slug</a:t>
            </a:r>
            <a:r>
              <a:rPr lang="el-GR" sz="1800" dirty="0"/>
              <a:t> </a:t>
            </a:r>
            <a:r>
              <a:rPr lang="el-GR" sz="1800" dirty="0" err="1"/>
              <a:t>flow</a:t>
            </a:r>
            <a:r>
              <a:rPr lang="el-GR" sz="1800" dirty="0"/>
              <a:t>).</a:t>
            </a:r>
            <a:endParaRPr lang="el-GR" dirty="0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23CA5650-8148-4458-B962-900C12C62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79" y="1058298"/>
            <a:ext cx="2743200" cy="32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49B894-0208-40AB-9E3B-08879F6B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108932"/>
            <a:ext cx="7106464" cy="857250"/>
          </a:xfrm>
        </p:spPr>
        <p:txBody>
          <a:bodyPr/>
          <a:lstStyle/>
          <a:p>
            <a:r>
              <a:rPr lang="el-GR" err="1"/>
              <a:t>Taylor</a:t>
            </a:r>
            <a:r>
              <a:rPr lang="el-GR"/>
              <a:t> </a:t>
            </a:r>
            <a:r>
              <a:rPr lang="el-GR" err="1"/>
              <a:t>bubble</a:t>
            </a:r>
            <a:r>
              <a:rPr lang="el-GR"/>
              <a:t> </a:t>
            </a:r>
            <a:r>
              <a:rPr lang="el-GR" err="1"/>
              <a:t>flow</a:t>
            </a:r>
            <a:r>
              <a:rPr lang="el-GR"/>
              <a:t> - Dynamics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7B9908-F28D-4302-886A-0B1E855C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20" y="966984"/>
            <a:ext cx="6709776" cy="17031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l-GR"/>
              <a:t>Taylor bubble is rising due to boyancy until a terminal velocity and shape (not always). </a:t>
            </a:r>
          </a:p>
          <a:p>
            <a:r>
              <a:rPr lang="el-GR"/>
              <a:t>Unsteady and aperiodic behavior.</a:t>
            </a:r>
          </a:p>
          <a:p>
            <a:r>
              <a:rPr lang="el-GR"/>
              <a:t>Important dimensionless numbers for the dynamics of the bubbles:</a:t>
            </a:r>
          </a:p>
          <a:p>
            <a:pPr marL="0" indent="0">
              <a:buNone/>
            </a:pP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AE5EC5C-C026-4346-991D-52E19F4B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68" y="3126151"/>
            <a:ext cx="2194884" cy="1865283"/>
          </a:xfrm>
          <a:prstGeom prst="rect">
            <a:avLst/>
          </a:prstGeom>
        </p:spPr>
      </p:pic>
      <p:pic>
        <p:nvPicPr>
          <p:cNvPr id="6" name="Εικόνα 6" descr="Εικόνα που περιέχει αντικείμενο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0CC0BADD-8452-4681-92FC-A5A9460B4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84" y="3778301"/>
            <a:ext cx="1953524" cy="951961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41DCD5A2-1756-4216-A053-42C8139709D2}"/>
              </a:ext>
            </a:extLst>
          </p:cNvPr>
          <p:cNvCxnSpPr/>
          <p:nvPr/>
        </p:nvCxnSpPr>
        <p:spPr>
          <a:xfrm>
            <a:off x="2314036" y="4066277"/>
            <a:ext cx="526212" cy="256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8EFBF9D7-B9B1-44D6-AE99-91419C337E90}"/>
              </a:ext>
            </a:extLst>
          </p:cNvPr>
          <p:cNvCxnSpPr/>
          <p:nvPr/>
        </p:nvCxnSpPr>
        <p:spPr>
          <a:xfrm flipV="1">
            <a:off x="2381429" y="3635494"/>
            <a:ext cx="526212" cy="23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723007FB-AB7E-4576-B98E-9D4313D95B03}"/>
              </a:ext>
            </a:extLst>
          </p:cNvPr>
          <p:cNvCxnSpPr/>
          <p:nvPr/>
        </p:nvCxnSpPr>
        <p:spPr>
          <a:xfrm flipH="1">
            <a:off x="5897233" y="3564865"/>
            <a:ext cx="562873" cy="353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351C10-5B18-4410-B1CF-F2C4FD0A2156}"/>
              </a:ext>
            </a:extLst>
          </p:cNvPr>
          <p:cNvSpPr txBox="1"/>
          <p:nvPr/>
        </p:nvSpPr>
        <p:spPr>
          <a:xfrm>
            <a:off x="1698865" y="3742246"/>
            <a:ext cx="8993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/>
              <a:t>input</a:t>
            </a:r>
            <a:endParaRPr lang="el-GR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621A5-E061-43D6-8A92-F699E9C4A09A}"/>
              </a:ext>
            </a:extLst>
          </p:cNvPr>
          <p:cNvSpPr txBox="1"/>
          <p:nvPr/>
        </p:nvSpPr>
        <p:spPr>
          <a:xfrm>
            <a:off x="6482498" y="32559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/>
              <a:t>output</a:t>
            </a:r>
            <a:endParaRPr lang="el-G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58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49B894-0208-40AB-9E3B-08879F6B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Taylor</a:t>
            </a:r>
            <a:r>
              <a:rPr lang="el-GR"/>
              <a:t> </a:t>
            </a:r>
            <a:r>
              <a:rPr lang="el-GR" err="1"/>
              <a:t>bubble</a:t>
            </a:r>
            <a:r>
              <a:rPr lang="el-GR"/>
              <a:t> </a:t>
            </a:r>
            <a:r>
              <a:rPr lang="el-GR" err="1"/>
              <a:t>flow</a:t>
            </a:r>
            <a:r>
              <a:rPr lang="el-GR"/>
              <a:t> - </a:t>
            </a:r>
            <a:r>
              <a:rPr lang="el-GR" err="1"/>
              <a:t>Applications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7B9908-F28D-4302-886A-0B1E855C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050266" cy="317684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l-GR"/>
              <a:t>Applications of </a:t>
            </a:r>
            <a:r>
              <a:rPr lang="el-GR" err="1"/>
              <a:t>Taylor</a:t>
            </a:r>
            <a:r>
              <a:rPr lang="el-GR"/>
              <a:t> bubbles in industry:</a:t>
            </a:r>
          </a:p>
          <a:p>
            <a:r>
              <a:rPr lang="el-GR"/>
              <a:t>geothermal power plants, </a:t>
            </a:r>
          </a:p>
          <a:p>
            <a:r>
              <a:rPr lang="el-GR"/>
              <a:t>evaporation and condensation in thermal power plants, </a:t>
            </a:r>
          </a:p>
          <a:p>
            <a:r>
              <a:rPr lang="el-GR"/>
              <a:t>oil extraction from wells, </a:t>
            </a:r>
          </a:p>
          <a:p>
            <a:r>
              <a:rPr lang="el-GR"/>
              <a:t>transportation of hydrocarbons through pipes,</a:t>
            </a:r>
          </a:p>
          <a:p>
            <a:r>
              <a:rPr lang="el-GR"/>
              <a:t>in the emergency core cooling of nuclear reactors.</a:t>
            </a:r>
          </a:p>
        </p:txBody>
      </p:sp>
    </p:spTree>
    <p:extLst>
      <p:ext uri="{BB962C8B-B14F-4D97-AF65-F5344CB8AC3E}">
        <p14:creationId xmlns:p14="http://schemas.microsoft.com/office/powerpoint/2010/main" val="145079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Προβολή στην οθόνη (16:9)</PresentationFormat>
  <Slides>23</Slides>
  <Notes>17</Notes>
  <HiddenSlides>0</HiddenSlide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High fidelity simulations of Taylor bubbles in turbulent  co-current flow</vt:lpstr>
      <vt:lpstr>Table of contents</vt:lpstr>
      <vt:lpstr>Mutliphase flows - Definition</vt:lpstr>
      <vt:lpstr>Multiphase flow – Numerical modeling</vt:lpstr>
      <vt:lpstr>Multiphase flow - Flow regimes</vt:lpstr>
      <vt:lpstr>Multiphase flow - Natural process</vt:lpstr>
      <vt:lpstr>Taylor bubble flow - Definition</vt:lpstr>
      <vt:lpstr>Taylor bubble flow - Dynamics</vt:lpstr>
      <vt:lpstr>Taylor bubble flow - Applications</vt:lpstr>
      <vt:lpstr>Modeling methods – Governing equations </vt:lpstr>
      <vt:lpstr>Modeling methods – Interface</vt:lpstr>
      <vt:lpstr>Modeling methods – VoF (1/2)</vt:lpstr>
      <vt:lpstr>Modeling methods – VoF (2/2)</vt:lpstr>
      <vt:lpstr>Modeling methods - Level Set (1/2)</vt:lpstr>
      <vt:lpstr>Modeling methods - Level Set (2/2)</vt:lpstr>
      <vt:lpstr>Modeling Methods – Dual/Coupled (1/2)</vt:lpstr>
      <vt:lpstr>Modeling Methods – MCLS method (2/2)</vt:lpstr>
      <vt:lpstr>Previous research</vt:lpstr>
      <vt:lpstr>Scientific gap</vt:lpstr>
      <vt:lpstr>Future work</vt:lpstr>
      <vt:lpstr>Sub-questions</vt:lpstr>
      <vt:lpstr>Research Question</vt:lpstr>
      <vt:lpstr>Thank You!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revision>376</cp:revision>
  <dcterms:created xsi:type="dcterms:W3CDTF">2015-07-09T11:57:30Z</dcterms:created>
  <dcterms:modified xsi:type="dcterms:W3CDTF">2020-02-22T13:12:08Z</dcterms:modified>
</cp:coreProperties>
</file>