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377" r:id="rId2"/>
    <p:sldId id="378" r:id="rId3"/>
    <p:sldId id="393" r:id="rId4"/>
    <p:sldId id="394" r:id="rId5"/>
    <p:sldId id="395" r:id="rId6"/>
    <p:sldId id="396" r:id="rId7"/>
    <p:sldId id="397" r:id="rId8"/>
    <p:sldId id="417" r:id="rId9"/>
    <p:sldId id="431" r:id="rId10"/>
    <p:sldId id="418" r:id="rId11"/>
    <p:sldId id="399" r:id="rId12"/>
    <p:sldId id="415" r:id="rId13"/>
    <p:sldId id="400" r:id="rId14"/>
    <p:sldId id="419" r:id="rId15"/>
    <p:sldId id="420" r:id="rId16"/>
    <p:sldId id="401" r:id="rId17"/>
    <p:sldId id="402" r:id="rId18"/>
    <p:sldId id="414" r:id="rId19"/>
    <p:sldId id="405" r:id="rId20"/>
    <p:sldId id="421" r:id="rId21"/>
    <p:sldId id="422" r:id="rId22"/>
    <p:sldId id="423" r:id="rId23"/>
    <p:sldId id="427" r:id="rId24"/>
    <p:sldId id="409" r:id="rId25"/>
    <p:sldId id="408" r:id="rId26"/>
    <p:sldId id="410" r:id="rId27"/>
    <p:sldId id="428" r:id="rId28"/>
    <p:sldId id="429" r:id="rId29"/>
    <p:sldId id="430" r:id="rId30"/>
  </p:sldIdLst>
  <p:sldSz cx="9144000" cy="6858000" type="screen4x3"/>
  <p:notesSz cx="6794500" cy="9931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7A85"/>
    <a:srgbClr val="0F1150"/>
    <a:srgbClr val="B2B2B2"/>
    <a:srgbClr val="ADC610"/>
    <a:srgbClr val="7BA0C9"/>
    <a:srgbClr val="77C0D7"/>
    <a:srgbClr val="775CD7"/>
    <a:srgbClr val="FB00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1" d="100"/>
          <a:sy n="111" d="100"/>
        </p:scale>
        <p:origin x="-1614" y="-78"/>
      </p:cViewPr>
      <p:guideLst>
        <p:guide orient="horz" pos="1296"/>
        <p:guide pos="2901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82CDADD7-5B05-4247-9E39-DA79EBF21A75}" type="datetime1">
              <a:rPr lang="en-US"/>
              <a:pPr>
                <a:defRPr/>
              </a:pPr>
              <a:t>2/6/2015</a:t>
            </a:fld>
            <a:endParaRPr lang="en-US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9D677978-000F-4760-B532-EB139000A42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61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ED9390C-1211-4099-A805-57C96563754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89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471488" y="2055813"/>
            <a:ext cx="7307262" cy="18970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l"/>
            <a:endParaRPr lang="nl-NL" altLang="nl-NL">
              <a:latin typeface="Arial" charset="0"/>
              <a:ea typeface="ＭＳ Ｐゴシック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799" y="2155827"/>
            <a:ext cx="6798733" cy="64664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94265" y="2861729"/>
            <a:ext cx="6781801" cy="1016004"/>
          </a:xfrm>
        </p:spPr>
        <p:txBody>
          <a:bodyPr/>
          <a:lstStyle>
            <a:lvl1pPr marL="0" indent="0" algn="l">
              <a:buNone/>
              <a:defRPr>
                <a:solidFill>
                  <a:srgbClr val="00A6D6"/>
                </a:solidFill>
                <a:latin typeface="Bookman Old Style"/>
                <a:cs typeface="Bookman Old Style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subtitle</a:t>
            </a:r>
            <a:r>
              <a:rPr lang="nl-NL" dirty="0" smtClean="0"/>
              <a:t> </a:t>
            </a:r>
            <a:r>
              <a:rPr lang="nl-NL" dirty="0" err="1" smtClean="0"/>
              <a:t>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5947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199569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3806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288088" y="457200"/>
            <a:ext cx="1789112" cy="487838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7575" y="457200"/>
            <a:ext cx="5218113" cy="487838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465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513" y="1828800"/>
            <a:ext cx="3492500" cy="3506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0413" y="1828800"/>
            <a:ext cx="3494087" cy="167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0413" y="3657600"/>
            <a:ext cx="3494087" cy="1677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836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412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1453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35104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25513" y="1828800"/>
            <a:ext cx="3492500" cy="3506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0413" y="1828800"/>
            <a:ext cx="3494087" cy="3506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3847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3778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375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656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095800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457200"/>
            <a:ext cx="715962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Click to edit Master title style</a:t>
            </a:r>
            <a:br>
              <a:rPr lang="nl-NL" altLang="nl-NL" smtClean="0"/>
            </a:br>
            <a:endParaRPr lang="nl-NL" altLang="nl-NL" smtClean="0"/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513" y="1828800"/>
            <a:ext cx="7138987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Click to edit Master text styles</a:t>
            </a:r>
          </a:p>
          <a:p>
            <a:pPr lvl="1"/>
            <a:r>
              <a:rPr lang="nl-NL" altLang="nl-NL" smtClean="0"/>
              <a:t>Second level</a:t>
            </a:r>
          </a:p>
          <a:p>
            <a:pPr lvl="2"/>
            <a:r>
              <a:rPr lang="nl-NL" altLang="nl-NL" smtClean="0"/>
              <a:t>Third level</a:t>
            </a:r>
          </a:p>
        </p:txBody>
      </p:sp>
      <p:sp>
        <p:nvSpPr>
          <p:cNvPr id="1028" name="Rectangle 13"/>
          <p:cNvSpPr>
            <a:spLocks noChangeArrowheads="1"/>
          </p:cNvSpPr>
          <p:nvPr userDrawn="1"/>
        </p:nvSpPr>
        <p:spPr bwMode="auto">
          <a:xfrm>
            <a:off x="0" y="6132513"/>
            <a:ext cx="9144000" cy="725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r" eaLnBrk="1" hangingPunct="1"/>
            <a:endParaRPr lang="nl-NL" altLang="nl-NL" sz="2200"/>
          </a:p>
        </p:txBody>
      </p:sp>
      <p:sp>
        <p:nvSpPr>
          <p:cNvPr id="1029" name="Rectangle 19"/>
          <p:cNvSpPr>
            <a:spLocks noChangeArrowheads="1"/>
          </p:cNvSpPr>
          <p:nvPr userDrawn="1"/>
        </p:nvSpPr>
        <p:spPr bwMode="auto">
          <a:xfrm>
            <a:off x="0" y="6584950"/>
            <a:ext cx="9144000" cy="273050"/>
          </a:xfrm>
          <a:prstGeom prst="rect">
            <a:avLst/>
          </a:prstGeom>
          <a:solidFill>
            <a:srgbClr val="00A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r" eaLnBrk="1" hangingPunct="1"/>
            <a:endParaRPr lang="nl-NL" altLang="nl-NL" sz="2200"/>
          </a:p>
        </p:txBody>
      </p:sp>
      <p:sp>
        <p:nvSpPr>
          <p:cNvPr id="1030" name="Line 20"/>
          <p:cNvSpPr>
            <a:spLocks noChangeShapeType="1"/>
          </p:cNvSpPr>
          <p:nvPr userDrawn="1"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31" name="Line 22"/>
          <p:cNvSpPr>
            <a:spLocks noChangeShapeType="1"/>
          </p:cNvSpPr>
          <p:nvPr userDrawn="1"/>
        </p:nvSpPr>
        <p:spPr bwMode="auto">
          <a:xfrm>
            <a:off x="0" y="61341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32" name="Text Box 23"/>
          <p:cNvSpPr txBox="1">
            <a:spLocks noChangeArrowheads="1"/>
          </p:cNvSpPr>
          <p:nvPr userDrawn="1"/>
        </p:nvSpPr>
        <p:spPr bwMode="auto">
          <a:xfrm>
            <a:off x="3124200" y="6248400"/>
            <a:ext cx="441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nl-NL" sz="1400" smtClean="0">
              <a:solidFill>
                <a:schemeClr val="bg2"/>
              </a:solidFill>
              <a:ea typeface="ＭＳ Ｐゴシック" charset="-128"/>
            </a:endParaRPr>
          </a:p>
        </p:txBody>
      </p:sp>
      <p:sp>
        <p:nvSpPr>
          <p:cNvPr id="1033" name="Rectangle 20"/>
          <p:cNvSpPr>
            <a:spLocks noChangeArrowheads="1"/>
          </p:cNvSpPr>
          <p:nvPr userDrawn="1"/>
        </p:nvSpPr>
        <p:spPr bwMode="auto">
          <a:xfrm>
            <a:off x="0" y="0"/>
            <a:ext cx="469900" cy="2057400"/>
          </a:xfrm>
          <a:prstGeom prst="rect">
            <a:avLst/>
          </a:prstGeom>
          <a:solidFill>
            <a:srgbClr val="00A6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r" eaLnBrk="1" hangingPunct="1"/>
            <a:endParaRPr lang="nl-NL" altLang="nl-NL" sz="2200"/>
          </a:p>
        </p:txBody>
      </p:sp>
      <p:pic>
        <p:nvPicPr>
          <p:cNvPr id="1034" name="Picture 10" descr="logo_rgb4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6181725"/>
            <a:ext cx="88106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7"/>
          <p:cNvSpPr>
            <a:spLocks noChangeArrowheads="1"/>
          </p:cNvSpPr>
          <p:nvPr userDrawn="1"/>
        </p:nvSpPr>
        <p:spPr bwMode="auto">
          <a:xfrm>
            <a:off x="7735888" y="6362700"/>
            <a:ext cx="452437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r" eaLnBrk="1" hangingPunct="1"/>
            <a:fld id="{9E161C90-12DD-40A0-B434-723225250AD5}" type="slidenum">
              <a:rPr lang="nl-NL" altLang="nl-NL" sz="1100">
                <a:ea typeface="ＭＳ Ｐゴシック" charset="-128"/>
              </a:rPr>
              <a:pPr algn="r" eaLnBrk="1" hangingPunct="1"/>
              <a:t>‹nr.›</a:t>
            </a:fld>
            <a:endParaRPr lang="nl-NL" altLang="nl-NL" sz="1100">
              <a:ea typeface="ＭＳ Ｐゴシック" charset="-128"/>
            </a:endParaRPr>
          </a:p>
        </p:txBody>
      </p:sp>
      <p:sp>
        <p:nvSpPr>
          <p:cNvPr id="1036" name="TextBox 19"/>
          <p:cNvSpPr txBox="1">
            <a:spLocks noChangeArrowheads="1"/>
          </p:cNvSpPr>
          <p:nvPr userDrawn="1"/>
        </p:nvSpPr>
        <p:spPr bwMode="auto">
          <a:xfrm>
            <a:off x="6656388" y="6324600"/>
            <a:ext cx="14636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1000" smtClean="0">
                <a:solidFill>
                  <a:srgbClr val="00A6D6"/>
                </a:solidFill>
              </a:rPr>
              <a:t>Challenge the future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-128"/>
          <a:cs typeface="ＭＳ Ｐゴシック" charset="-128"/>
        </a:defRPr>
      </a:lvl2pPr>
      <a:lvl3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-128"/>
          <a:cs typeface="ＭＳ Ｐゴシック" charset="-128"/>
        </a:defRPr>
      </a:lvl3pPr>
      <a:lvl4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-128"/>
          <a:cs typeface="ＭＳ Ｐゴシック" charset="-128"/>
        </a:defRPr>
      </a:lvl4pPr>
      <a:lvl5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-128"/>
          <a:cs typeface="ＭＳ Ｐゴシック" charset="-128"/>
        </a:defRPr>
      </a:lvl5pPr>
      <a:lvl6pPr marL="13144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6pPr>
      <a:lvl7pPr marL="17716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7pPr>
      <a:lvl8pPr marL="22288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8pPr>
      <a:lvl9pPr marL="26860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9pPr>
    </p:titleStyle>
    <p:bodyStyle>
      <a:lvl1pPr marL="195263" indent="-195263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6D6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76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6D6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charset="-128"/>
        </a:defRPr>
      </a:lvl2pPr>
      <a:lvl3pPr marL="957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rgbClr val="00A6D6"/>
        </a:buClr>
        <a:buFont typeface="Times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338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charset="0"/>
        <a:buChar char="•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17192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charset="0"/>
        <a:buChar char="•"/>
        <a:defRPr sz="1200">
          <a:solidFill>
            <a:schemeClr val="tx1"/>
          </a:solidFill>
          <a:latin typeface="+mn-lt"/>
          <a:ea typeface="ＭＳ Ｐゴシック" charset="-128"/>
        </a:defRPr>
      </a:lvl5pPr>
      <a:lvl6pPr marL="21764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6pPr>
      <a:lvl7pPr marL="26336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7pPr>
      <a:lvl8pPr marL="30908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8pPr>
      <a:lvl9pPr marL="3548063" indent="-190500" algn="l" rtl="0" eaLnBrk="0" fontAlgn="base" hangingPunct="0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3"/>
          <p:cNvSpPr>
            <a:spLocks noGrp="1"/>
          </p:cNvSpPr>
          <p:nvPr>
            <p:ph type="ctrTitle"/>
          </p:nvPr>
        </p:nvSpPr>
        <p:spPr>
          <a:xfrm>
            <a:off x="685800" y="2155825"/>
            <a:ext cx="6799263" cy="646113"/>
          </a:xfrm>
        </p:spPr>
        <p:txBody>
          <a:bodyPr/>
          <a:lstStyle/>
          <a:p>
            <a:pPr marL="0" indent="0"/>
            <a:r>
              <a:rPr lang="en-US" altLang="nl-NL" sz="3200" dirty="0" smtClean="0"/>
              <a:t>Load Flow Problem</a:t>
            </a:r>
            <a:br>
              <a:rPr lang="en-US" altLang="nl-NL" sz="3200" dirty="0" smtClean="0"/>
            </a:br>
            <a:r>
              <a:rPr lang="en-US" altLang="nl-NL" sz="3200" dirty="0" smtClean="0"/>
              <a:t>Parallel Programming on the GPU</a:t>
            </a:r>
            <a:br>
              <a:rPr lang="en-US" altLang="nl-NL" sz="3200" dirty="0" smtClean="0"/>
            </a:br>
            <a:r>
              <a:rPr lang="en-US" altLang="nl-NL" sz="3200" dirty="0" smtClean="0"/>
              <a:t>with MATLAB</a:t>
            </a:r>
            <a:r>
              <a:rPr lang="en-US" altLang="nl-NL" dirty="0" smtClean="0"/>
              <a:t>	</a:t>
            </a: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0" y="0"/>
            <a:ext cx="469900" cy="2057400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nl-NL" sz="2200">
              <a:latin typeface="Tahoma" pitchFamily="34" charset="0"/>
              <a:cs typeface="+mn-cs"/>
            </a:endParaRPr>
          </a:p>
        </p:txBody>
      </p:sp>
      <p:sp>
        <p:nvSpPr>
          <p:cNvPr id="3078" name="Tekstvak 1"/>
          <p:cNvSpPr txBox="1">
            <a:spLocks noChangeArrowheads="1"/>
          </p:cNvSpPr>
          <p:nvPr/>
        </p:nvSpPr>
        <p:spPr bwMode="auto">
          <a:xfrm>
            <a:off x="471488" y="4802188"/>
            <a:ext cx="2690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/>
            <a:r>
              <a:rPr lang="nl-NL" altLang="nl-NL"/>
              <a:t>Erik Berkhof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r>
              <a:rPr lang="en-GB" altLang="nl-NL" dirty="0" smtClean="0"/>
              <a:t> </a:t>
            </a:r>
            <a:endParaRPr lang="nl-NL" altLang="nl-NL" dirty="0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513453" y="369889"/>
            <a:ext cx="2521010" cy="3542282"/>
          </a:xfrm>
          <a:prstGeom prst="rect">
            <a:avLst/>
          </a:prstGeom>
          <a:noFill/>
          <a:ln w="412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l"/>
            <a:endParaRPr lang="nl-NL" altLang="nl-NL">
              <a:latin typeface="Arial" charset="0"/>
              <a:ea typeface="ＭＳ Ｐゴシック" charset="-128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513453" y="495850"/>
            <a:ext cx="25210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Inleiding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Powersystemen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srgbClr val="00B0F0"/>
                </a:solidFill>
              </a:rPr>
              <a:t>Load flow </a:t>
            </a:r>
            <a:r>
              <a:rPr lang="nl-NL" sz="1800" dirty="0" err="1" smtClean="0">
                <a:solidFill>
                  <a:srgbClr val="00B0F0"/>
                </a:solidFill>
              </a:rPr>
              <a:t>problem</a:t>
            </a:r>
            <a:endParaRPr lang="nl-NL" sz="1800" dirty="0" smtClean="0">
              <a:solidFill>
                <a:srgbClr val="00B0F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GPU en MATLAB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Resultaten voor</a:t>
            </a:r>
            <a:br>
              <a:rPr lang="nl-NL" sz="1800" dirty="0" smtClean="0"/>
            </a:br>
            <a:r>
              <a:rPr lang="nl-NL" sz="1800" dirty="0" smtClean="0"/>
              <a:t>load flow </a:t>
            </a:r>
            <a:r>
              <a:rPr lang="nl-NL" sz="1800" dirty="0" err="1" smtClean="0"/>
              <a:t>problems</a:t>
            </a:r>
            <a:endParaRPr lang="nl-NL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err="1" smtClean="0"/>
              <a:t>Poisson</a:t>
            </a:r>
            <a:r>
              <a:rPr lang="nl-NL" sz="1800" dirty="0" smtClean="0"/>
              <a:t> matrix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Parallel programmeren </a:t>
            </a:r>
            <a:br>
              <a:rPr lang="nl-NL" sz="1800" dirty="0" smtClean="0"/>
            </a:br>
            <a:r>
              <a:rPr lang="nl-NL" sz="1800" dirty="0" smtClean="0"/>
              <a:t>Bi-CGSTAB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Conclusie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Vragen</a:t>
            </a:r>
            <a:endParaRPr lang="nl-NL" sz="1800" dirty="0"/>
          </a:p>
        </p:txBody>
      </p:sp>
      <p:sp>
        <p:nvSpPr>
          <p:cNvPr id="4" name="Tekstvak 3"/>
          <p:cNvSpPr txBox="1"/>
          <p:nvPr/>
        </p:nvSpPr>
        <p:spPr>
          <a:xfrm>
            <a:off x="994665" y="495849"/>
            <a:ext cx="2774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nl-NL" dirty="0" smtClean="0"/>
          </a:p>
          <a:p>
            <a:pPr algn="l"/>
            <a:endParaRPr lang="nl-N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kstvak 2"/>
              <p:cNvSpPr txBox="1"/>
              <p:nvPr/>
            </p:nvSpPr>
            <p:spPr>
              <a:xfrm>
                <a:off x="520896" y="495850"/>
                <a:ext cx="5211555" cy="3426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nl-NL" dirty="0" smtClean="0"/>
                  <a:t>Diagonal </a:t>
                </a:r>
                <a:r>
                  <a:rPr lang="nl-NL" dirty="0" err="1" smtClean="0"/>
                  <a:t>scaling</a:t>
                </a:r>
                <a:r>
                  <a:rPr lang="nl-NL" dirty="0" smtClean="0"/>
                  <a:t/>
                </a:r>
                <a:br>
                  <a:rPr lang="nl-NL" dirty="0" smtClean="0"/>
                </a:br>
                <a:r>
                  <a:rPr lang="nl-NL" dirty="0" smtClean="0"/>
                  <a:t/>
                </a:r>
                <a:br>
                  <a:rPr lang="nl-NL" dirty="0" smtClean="0"/>
                </a:b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𝑀</m:t>
                    </m:r>
                    <m:r>
                      <a:rPr lang="nl-NL" b="0" i="1" smtClean="0">
                        <a:latin typeface="Cambria Math"/>
                      </a:rPr>
                      <m:t>=</m:t>
                    </m:r>
                    <m:r>
                      <a:rPr lang="nl-NL" b="0" i="1" smtClean="0">
                        <a:latin typeface="Cambria Math"/>
                      </a:rPr>
                      <m:t>𝑃</m:t>
                    </m:r>
                    <m:sSup>
                      <m:sSupPr>
                        <m:ctrlPr>
                          <a:rPr lang="nl-N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nl-NL" b="0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nl-NL" dirty="0" smtClean="0"/>
                  <a:t>  waarbij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nl-NL" b="0" i="1" smtClean="0">
                            <a:latin typeface="Cambria Math"/>
                          </a:rPr>
                          <m:t>𝑖𝑖</m:t>
                        </m:r>
                      </m:sub>
                    </m:sSub>
                    <m:r>
                      <a:rPr lang="nl-NL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nl-NL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/>
                              </a:rPr>
                              <m:t>𝑖𝑖</m:t>
                            </m:r>
                          </m:sub>
                        </m:sSub>
                      </m:e>
                    </m:rad>
                  </m:oMath>
                </a14:m>
                <a:r>
                  <a:rPr lang="nl-NL" dirty="0" smtClean="0"/>
                  <a:t/>
                </a:r>
                <a:br>
                  <a:rPr lang="nl-NL" dirty="0" smtClean="0"/>
                </a:br>
                <a:endParaRPr lang="nl-NL" dirty="0" smtClean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nl-NL" dirty="0" smtClean="0"/>
                  <a:t>Incomplete </a:t>
                </a:r>
                <a:r>
                  <a:rPr lang="nl-NL" dirty="0" err="1" smtClean="0"/>
                  <a:t>decomposition</a:t>
                </a:r>
                <a:r>
                  <a:rPr lang="nl-NL" dirty="0" smtClean="0"/>
                  <a:t/>
                </a:r>
                <a:br>
                  <a:rPr lang="nl-NL" dirty="0" smtClean="0"/>
                </a:br>
                <a:r>
                  <a:rPr lang="nl-NL" dirty="0" smtClean="0"/>
                  <a:t/>
                </a:r>
                <a:br>
                  <a:rPr lang="nl-NL" dirty="0" smtClean="0"/>
                </a:b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𝑀</m:t>
                    </m:r>
                    <m:r>
                      <a:rPr lang="nl-NL" b="0" i="1" smtClean="0">
                        <a:latin typeface="Cambria Math"/>
                      </a:rPr>
                      <m:t>=</m:t>
                    </m:r>
                    <m:r>
                      <a:rPr lang="nl-NL" b="0" i="1" smtClean="0">
                        <a:latin typeface="Cambria Math"/>
                      </a:rPr>
                      <m:t>𝐿</m:t>
                    </m:r>
                    <m:sSup>
                      <m:sSupPr>
                        <m:ctrlPr>
                          <a:rPr lang="nl-N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nl-NL" b="0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nl-NL" dirty="0" smtClean="0"/>
                  <a:t>  waarbij </a:t>
                </a:r>
                <a:br>
                  <a:rPr lang="nl-NL" dirty="0" smtClean="0"/>
                </a:br>
                <a:r>
                  <a:rPr lang="nl-NL" dirty="0" smtClean="0"/>
                  <a:t/>
                </a:r>
                <a:br>
                  <a:rPr lang="nl-NL" dirty="0" smtClean="0"/>
                </a:b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nl-NL" dirty="0" smtClean="0"/>
                  <a:t> een </a:t>
                </a:r>
                <a:r>
                  <a:rPr lang="nl-NL" dirty="0" err="1" smtClean="0"/>
                  <a:t>benedendriehoeksmatrix</a:t>
                </a:r>
                <a:r>
                  <a:rPr lang="nl-NL" dirty="0" smtClean="0"/>
                  <a:t> </a:t>
                </a:r>
                <a:r>
                  <a:rPr lang="nl-NL" dirty="0" smtClean="0"/>
                  <a:t>is.</a:t>
                </a:r>
              </a:p>
            </p:txBody>
          </p:sp>
        </mc:Choice>
        <mc:Fallback>
          <p:sp>
            <p:nvSpPr>
              <p:cNvPr id="3" name="Tekstvak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96" y="495850"/>
                <a:ext cx="5211555" cy="3426900"/>
              </a:xfrm>
              <a:prstGeom prst="rect">
                <a:avLst/>
              </a:prstGeom>
              <a:blipFill rotWithShape="1">
                <a:blip r:embed="rId2"/>
                <a:stretch>
                  <a:fillRect l="-1520" t="-1423" r="-819" b="-302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221" y="3962019"/>
            <a:ext cx="5837178" cy="212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31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r>
              <a:rPr lang="en-GB" altLang="nl-NL" dirty="0" smtClean="0"/>
              <a:t> </a:t>
            </a:r>
            <a:endParaRPr lang="nl-NL" altLang="nl-NL" dirty="0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513453" y="369889"/>
            <a:ext cx="2521010" cy="3542282"/>
          </a:xfrm>
          <a:prstGeom prst="rect">
            <a:avLst/>
          </a:prstGeom>
          <a:noFill/>
          <a:ln w="412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l"/>
            <a:endParaRPr lang="nl-NL" altLang="nl-NL">
              <a:latin typeface="Arial" charset="0"/>
              <a:ea typeface="ＭＳ Ｐゴシック" charset="-128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513453" y="495850"/>
            <a:ext cx="25210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Inleiding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Powersystemen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Load flow </a:t>
            </a:r>
            <a:r>
              <a:rPr lang="nl-NL" sz="1800" dirty="0" err="1" smtClean="0"/>
              <a:t>problem</a:t>
            </a:r>
            <a:endParaRPr lang="nl-NL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srgbClr val="00B0F0"/>
                </a:solidFill>
              </a:rPr>
              <a:t>GPU en MATLAB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Resultaten voor</a:t>
            </a:r>
            <a:br>
              <a:rPr lang="nl-NL" sz="1800" dirty="0" smtClean="0"/>
            </a:br>
            <a:r>
              <a:rPr lang="nl-NL" sz="1800" dirty="0" smtClean="0"/>
              <a:t>load flow </a:t>
            </a:r>
            <a:r>
              <a:rPr lang="nl-NL" sz="1800" dirty="0" err="1" smtClean="0"/>
              <a:t>problems</a:t>
            </a:r>
            <a:endParaRPr lang="nl-NL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err="1" smtClean="0"/>
              <a:t>Poisson</a:t>
            </a:r>
            <a:r>
              <a:rPr lang="nl-NL" sz="1800" dirty="0" smtClean="0"/>
              <a:t> matrix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Parallel programmeren </a:t>
            </a:r>
            <a:br>
              <a:rPr lang="nl-NL" sz="1800" dirty="0" smtClean="0"/>
            </a:br>
            <a:r>
              <a:rPr lang="nl-NL" sz="1800" dirty="0" smtClean="0"/>
              <a:t>Bi-CGSTAB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Conclusie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Vragen</a:t>
            </a:r>
            <a:endParaRPr lang="nl-NL" sz="18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55616" y="581024"/>
            <a:ext cx="3699731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l" eaLnBrk="1" hangingPunct="1"/>
            <a:r>
              <a:rPr lang="en-GB" altLang="nl-NL" sz="2000" dirty="0"/>
              <a:t>GPU</a:t>
            </a:r>
            <a:r>
              <a:rPr lang="nl-NL" sz="2000" dirty="0"/>
              <a:t> </a:t>
            </a:r>
            <a:r>
              <a:rPr lang="en-GB" altLang="nl-NL" sz="2000" dirty="0" smtClean="0"/>
              <a:t>(</a:t>
            </a:r>
            <a:r>
              <a:rPr lang="en-GB" altLang="nl-NL" sz="2000" dirty="0"/>
              <a:t>Graphics processing unit)</a:t>
            </a:r>
          </a:p>
          <a:p>
            <a:pPr algn="l" eaLnBrk="1" hangingPunct="1"/>
            <a:endParaRPr lang="en-GB" altLang="nl-NL" dirty="0"/>
          </a:p>
          <a:p>
            <a:pPr algn="l" eaLnBrk="1" hangingPunct="1"/>
            <a:r>
              <a:rPr lang="en-GB" altLang="nl-NL" dirty="0"/>
              <a:t> </a:t>
            </a:r>
            <a:endParaRPr lang="nl-NL" altLang="nl-N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91" y="1385887"/>
            <a:ext cx="4865688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955616" y="4657458"/>
            <a:ext cx="3250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dirty="0" smtClean="0"/>
              <a:t>Parallel programmeren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804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r>
              <a:rPr lang="en-GB" altLang="nl-NL" dirty="0" smtClean="0"/>
              <a:t> </a:t>
            </a:r>
            <a:endParaRPr lang="nl-NL" altLang="nl-NL" dirty="0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513453" y="369889"/>
            <a:ext cx="2521010" cy="3542282"/>
          </a:xfrm>
          <a:prstGeom prst="rect">
            <a:avLst/>
          </a:prstGeom>
          <a:noFill/>
          <a:ln w="412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l"/>
            <a:endParaRPr lang="nl-NL" altLang="nl-NL">
              <a:latin typeface="Arial" charset="0"/>
              <a:ea typeface="ＭＳ Ｐゴシック" charset="-128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513453" y="495850"/>
            <a:ext cx="25210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Inleiding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Powersystemen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Load flow </a:t>
            </a:r>
            <a:r>
              <a:rPr lang="nl-NL" sz="1800" dirty="0" err="1" smtClean="0"/>
              <a:t>problem</a:t>
            </a:r>
            <a:endParaRPr lang="nl-NL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srgbClr val="00B0F0"/>
                </a:solidFill>
              </a:rPr>
              <a:t>GPU en MATLAB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Resultaten voor</a:t>
            </a:r>
            <a:br>
              <a:rPr lang="nl-NL" sz="1800" dirty="0" smtClean="0"/>
            </a:br>
            <a:r>
              <a:rPr lang="nl-NL" sz="1800" dirty="0" smtClean="0"/>
              <a:t>load flow </a:t>
            </a:r>
            <a:r>
              <a:rPr lang="nl-NL" sz="1800" dirty="0" err="1" smtClean="0"/>
              <a:t>problems</a:t>
            </a:r>
            <a:endParaRPr lang="nl-NL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err="1" smtClean="0"/>
              <a:t>Poisson</a:t>
            </a:r>
            <a:r>
              <a:rPr lang="nl-NL" sz="1800" dirty="0" smtClean="0"/>
              <a:t> matrix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Parallel programmeren </a:t>
            </a:r>
            <a:br>
              <a:rPr lang="nl-NL" sz="1800" dirty="0" smtClean="0"/>
            </a:br>
            <a:r>
              <a:rPr lang="nl-NL" sz="1800" dirty="0" smtClean="0"/>
              <a:t>Bi-CGSTAB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Conclusie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Vragen</a:t>
            </a:r>
            <a:endParaRPr lang="nl-NL" sz="1800" dirty="0"/>
          </a:p>
        </p:txBody>
      </p:sp>
      <p:sp>
        <p:nvSpPr>
          <p:cNvPr id="3" name="Tekstvak 2"/>
          <p:cNvSpPr txBox="1"/>
          <p:nvPr/>
        </p:nvSpPr>
        <p:spPr>
          <a:xfrm>
            <a:off x="999858" y="495850"/>
            <a:ext cx="486165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dirty="0" smtClean="0"/>
              <a:t>Gebruik GPU in MATLAB</a:t>
            </a:r>
          </a:p>
          <a:p>
            <a:pPr algn="l"/>
            <a:endParaRPr lang="nl-N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err="1" smtClean="0"/>
              <a:t>gpuArray</a:t>
            </a:r>
            <a:r>
              <a:rPr lang="nl-NL" dirty="0" smtClean="0"/>
              <a:t>(X)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err="1"/>
              <a:t>g</a:t>
            </a:r>
            <a:r>
              <a:rPr lang="nl-NL" dirty="0" err="1" smtClean="0"/>
              <a:t>ather</a:t>
            </a:r>
            <a:r>
              <a:rPr lang="nl-NL" dirty="0" smtClean="0"/>
              <a:t>(X)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/>
              <a:t>Veel functies werken op de GPU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err="1" smtClean="0"/>
              <a:t>arrayfun</a:t>
            </a:r>
            <a:endParaRPr lang="nl-NL" dirty="0" smtClean="0"/>
          </a:p>
          <a:p>
            <a:pPr algn="l"/>
            <a:endParaRPr lang="nl-NL" dirty="0" smtClean="0"/>
          </a:p>
          <a:p>
            <a:pPr algn="l"/>
            <a:endParaRPr lang="nl-NL" dirty="0" smtClean="0"/>
          </a:p>
          <a:p>
            <a:pPr algn="l"/>
            <a:endParaRPr lang="nl-NL" dirty="0"/>
          </a:p>
          <a:p>
            <a:pPr algn="l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895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r>
              <a:rPr lang="en-GB" altLang="nl-NL" dirty="0" smtClean="0"/>
              <a:t> </a:t>
            </a:r>
            <a:endParaRPr lang="nl-NL" altLang="nl-NL" dirty="0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513453" y="369889"/>
            <a:ext cx="2521010" cy="3542282"/>
          </a:xfrm>
          <a:prstGeom prst="rect">
            <a:avLst/>
          </a:prstGeom>
          <a:noFill/>
          <a:ln w="412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l"/>
            <a:endParaRPr lang="nl-NL" altLang="nl-NL">
              <a:latin typeface="Arial" charset="0"/>
              <a:ea typeface="ＭＳ Ｐゴシック" charset="-128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513453" y="495850"/>
            <a:ext cx="25210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Inleiding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Powersystemen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Load flow </a:t>
            </a:r>
            <a:r>
              <a:rPr lang="nl-NL" sz="1800" dirty="0" err="1" smtClean="0"/>
              <a:t>problem</a:t>
            </a:r>
            <a:endParaRPr lang="nl-NL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srgbClr val="00B0F0"/>
                </a:solidFill>
              </a:rPr>
              <a:t>GPU en MATLAB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Resultaten voor</a:t>
            </a:r>
            <a:br>
              <a:rPr lang="nl-NL" sz="1800" dirty="0" smtClean="0"/>
            </a:br>
            <a:r>
              <a:rPr lang="nl-NL" sz="1800" dirty="0" smtClean="0"/>
              <a:t>load flow </a:t>
            </a:r>
            <a:r>
              <a:rPr lang="nl-NL" sz="1800" dirty="0" err="1" smtClean="0"/>
              <a:t>problems</a:t>
            </a:r>
            <a:endParaRPr lang="nl-NL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err="1" smtClean="0"/>
              <a:t>Poisson</a:t>
            </a:r>
            <a:r>
              <a:rPr lang="nl-NL" sz="1800" dirty="0" smtClean="0"/>
              <a:t> matrix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Parallel programmeren </a:t>
            </a:r>
            <a:br>
              <a:rPr lang="nl-NL" sz="1800" dirty="0" smtClean="0"/>
            </a:br>
            <a:r>
              <a:rPr lang="nl-NL" sz="1800" dirty="0" smtClean="0"/>
              <a:t>Bi-CGSTAB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Conclusie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Vragen</a:t>
            </a:r>
            <a:endParaRPr lang="nl-NL" sz="1800" dirty="0"/>
          </a:p>
        </p:txBody>
      </p:sp>
      <p:sp>
        <p:nvSpPr>
          <p:cNvPr id="4" name="Tekstvak 3"/>
          <p:cNvSpPr txBox="1"/>
          <p:nvPr/>
        </p:nvSpPr>
        <p:spPr>
          <a:xfrm>
            <a:off x="943164" y="369889"/>
            <a:ext cx="518392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dirty="0" smtClean="0"/>
              <a:t>Nadelen gebruik GPU in MATLAB</a:t>
            </a:r>
          </a:p>
          <a:p>
            <a:pPr algn="l"/>
            <a:endParaRPr lang="nl-NL" dirty="0"/>
          </a:p>
          <a:p>
            <a:pPr algn="l"/>
            <a:endParaRPr lang="nl-NL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/>
              <a:t>Kopiëren naar de GPU kost tijd.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/>
              <a:t>Geheugen op de GPU.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/>
              <a:t>Niet alle functies kunnen gebruikt </a:t>
            </a:r>
          </a:p>
          <a:p>
            <a:pPr algn="l"/>
            <a:r>
              <a:rPr lang="nl-NL" dirty="0"/>
              <a:t> </a:t>
            </a:r>
            <a:r>
              <a:rPr lang="nl-NL" dirty="0" smtClean="0"/>
              <a:t>   worden.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/>
              <a:t>Format </a:t>
            </a:r>
            <a:r>
              <a:rPr lang="nl-NL" dirty="0" err="1" smtClean="0"/>
              <a:t>sparse</a:t>
            </a:r>
            <a:r>
              <a:rPr lang="nl-NL" dirty="0" smtClean="0"/>
              <a:t> matrices.</a:t>
            </a:r>
          </a:p>
          <a:p>
            <a:pPr algn="l"/>
            <a:endParaRPr lang="nl-NL" dirty="0" smtClean="0"/>
          </a:p>
          <a:p>
            <a:pPr algn="l"/>
            <a:endParaRPr lang="nl-NL" dirty="0"/>
          </a:p>
          <a:p>
            <a:pPr algn="l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713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r>
              <a:rPr lang="en-GB" altLang="nl-NL" dirty="0" smtClean="0"/>
              <a:t> </a:t>
            </a:r>
            <a:endParaRPr lang="nl-NL" altLang="nl-NL" dirty="0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513453" y="369889"/>
            <a:ext cx="2521010" cy="3542282"/>
          </a:xfrm>
          <a:prstGeom prst="rect">
            <a:avLst/>
          </a:prstGeom>
          <a:noFill/>
          <a:ln w="412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l"/>
            <a:endParaRPr lang="nl-NL" altLang="nl-NL">
              <a:latin typeface="Arial" charset="0"/>
              <a:ea typeface="ＭＳ Ｐゴシック" charset="-128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513453" y="495850"/>
            <a:ext cx="25210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Inleiding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Powersystemen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Load flow </a:t>
            </a:r>
            <a:r>
              <a:rPr lang="nl-NL" sz="1800" dirty="0" err="1" smtClean="0"/>
              <a:t>problem</a:t>
            </a:r>
            <a:endParaRPr lang="nl-NL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srgbClr val="00B0F0"/>
                </a:solidFill>
              </a:rPr>
              <a:t>GPU en MATLAB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Resultaten voor</a:t>
            </a:r>
            <a:br>
              <a:rPr lang="nl-NL" sz="1800" dirty="0" smtClean="0"/>
            </a:br>
            <a:r>
              <a:rPr lang="nl-NL" sz="1800" dirty="0" smtClean="0"/>
              <a:t>load flow </a:t>
            </a:r>
            <a:r>
              <a:rPr lang="nl-NL" sz="1800" dirty="0" err="1" smtClean="0"/>
              <a:t>problems</a:t>
            </a:r>
            <a:endParaRPr lang="nl-NL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err="1" smtClean="0"/>
              <a:t>Poisson</a:t>
            </a:r>
            <a:r>
              <a:rPr lang="nl-NL" sz="1800" dirty="0" smtClean="0"/>
              <a:t> matrix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Parallel programmeren </a:t>
            </a:r>
            <a:br>
              <a:rPr lang="nl-NL" sz="1800" dirty="0" smtClean="0"/>
            </a:br>
            <a:r>
              <a:rPr lang="nl-NL" sz="1800" dirty="0" smtClean="0"/>
              <a:t>Bi-CGSTAB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Conclusie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Vragen</a:t>
            </a:r>
            <a:endParaRPr lang="nl-NL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27" y="140695"/>
            <a:ext cx="5236898" cy="5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68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r>
              <a:rPr lang="en-GB" altLang="nl-NL" dirty="0" smtClean="0"/>
              <a:t> </a:t>
            </a:r>
            <a:endParaRPr lang="nl-NL" altLang="nl-NL" dirty="0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513453" y="369889"/>
            <a:ext cx="2521010" cy="3542282"/>
          </a:xfrm>
          <a:prstGeom prst="rect">
            <a:avLst/>
          </a:prstGeom>
          <a:noFill/>
          <a:ln w="412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l"/>
            <a:endParaRPr lang="nl-NL" altLang="nl-NL">
              <a:latin typeface="Arial" charset="0"/>
              <a:ea typeface="ＭＳ Ｐゴシック" charset="-128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513453" y="495850"/>
            <a:ext cx="25210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Inleiding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Powersystemen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Load flow </a:t>
            </a:r>
            <a:r>
              <a:rPr lang="nl-NL" sz="1800" dirty="0" err="1" smtClean="0"/>
              <a:t>problem</a:t>
            </a:r>
            <a:endParaRPr lang="nl-NL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srgbClr val="00B0F0"/>
                </a:solidFill>
              </a:rPr>
              <a:t>GPU en MATLAB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Resultaten voor</a:t>
            </a:r>
            <a:br>
              <a:rPr lang="nl-NL" sz="1800" dirty="0" smtClean="0"/>
            </a:br>
            <a:r>
              <a:rPr lang="nl-NL" sz="1800" dirty="0" smtClean="0"/>
              <a:t>load flow </a:t>
            </a:r>
            <a:r>
              <a:rPr lang="nl-NL" sz="1800" dirty="0" err="1" smtClean="0"/>
              <a:t>problems</a:t>
            </a:r>
            <a:endParaRPr lang="nl-NL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err="1" smtClean="0"/>
              <a:t>Poisson</a:t>
            </a:r>
            <a:r>
              <a:rPr lang="nl-NL" sz="1800" dirty="0" smtClean="0"/>
              <a:t> matrix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Parallel programmeren </a:t>
            </a:r>
            <a:br>
              <a:rPr lang="nl-NL" sz="1800" dirty="0" smtClean="0"/>
            </a:br>
            <a:r>
              <a:rPr lang="nl-NL" sz="1800" dirty="0" smtClean="0"/>
              <a:t>Bi-CGSTAB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Conclusie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Vragen</a:t>
            </a:r>
            <a:endParaRPr lang="nl-NL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/>
              <p:cNvSpPr txBox="1"/>
              <p:nvPr/>
            </p:nvSpPr>
            <p:spPr>
              <a:xfrm>
                <a:off x="539107" y="139056"/>
                <a:ext cx="7852855" cy="60145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dirty="0" smtClean="0"/>
                  <a:t>Incomplete </a:t>
                </a:r>
                <a:r>
                  <a:rPr lang="nl-NL" dirty="0" err="1" smtClean="0"/>
                  <a:t>decomposition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preconditioner</a:t>
                </a:r>
                <a:endParaRPr lang="nl-NL" dirty="0" smtClean="0"/>
              </a:p>
              <a:p>
                <a:pPr algn="l"/>
                <a:endParaRPr lang="nl-NL" dirty="0"/>
              </a:p>
              <a:p>
                <a:pPr algn="l"/>
                <a:r>
                  <a:rPr lang="nl-NL" dirty="0"/>
                  <a:t>Neem aan dat we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/>
                      </a:rPr>
                      <m:t>𝐿</m:t>
                    </m:r>
                  </m:oMath>
                </a14:m>
                <a:r>
                  <a:rPr lang="nl-NL" dirty="0"/>
                  <a:t> hebben.</a:t>
                </a:r>
              </a:p>
              <a:p>
                <a:pPr algn="l"/>
                <a:endParaRPr lang="nl-NL" dirty="0" smtClean="0"/>
              </a:p>
              <a:p>
                <a:pPr algn="l"/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nl-NL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nl-NL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nl-NL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NL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/>
                                <a:ea typeface="Cambria Math"/>
                              </a:rPr>
                              <m:t>𝐿</m:t>
                            </m:r>
                            <m:sSup>
                              <m:sSupPr>
                                <m:ctrlPr>
                                  <a:rPr lang="nl-NL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nl-NL" b="0" i="1" smtClean="0">
                                    <a:latin typeface="Cambria Math"/>
                                    <a:ea typeface="Cambria Math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nl-NL" b="0" i="1" smtClean="0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nl-NL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nl-NL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NL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l-NL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nl-NL" b="0" i="1" smtClean="0">
                                    <a:latin typeface="Cambria Math"/>
                                    <a:ea typeface="Cambria Math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lang="nl-NL" b="0" i="1" smtClean="0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nl-NL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  <m:sup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nl-NL" dirty="0" smtClean="0"/>
              </a:p>
              <a:p>
                <a:pPr algn="l"/>
                <a:endParaRPr lang="nl-NL" dirty="0"/>
              </a:p>
              <a:p>
                <a:pPr algn="l"/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𝐿</m:t>
                    </m:r>
                    <m:r>
                      <a:rPr lang="nl-NL" b="0" i="1" smtClean="0">
                        <a:latin typeface="Cambria Math"/>
                      </a:rPr>
                      <m:t>=</m:t>
                    </m:r>
                    <m:r>
                      <a:rPr lang="nl-NL" b="0" i="1" smtClean="0">
                        <a:latin typeface="Cambria Math"/>
                      </a:rPr>
                      <m:t>𝐷</m:t>
                    </m:r>
                    <m:r>
                      <a:rPr lang="nl-NL" b="0" i="1" smtClean="0">
                        <a:latin typeface="Cambria Math"/>
                      </a:rPr>
                      <m:t>(</m:t>
                    </m:r>
                    <m:r>
                      <a:rPr lang="nl-NL" b="0" i="1" smtClean="0">
                        <a:latin typeface="Cambria Math"/>
                      </a:rPr>
                      <m:t>𝐼</m:t>
                    </m:r>
                    <m:r>
                      <a:rPr lang="nl-NL" b="0" i="1" smtClean="0">
                        <a:latin typeface="Cambria Math"/>
                      </a:rPr>
                      <m:t>+</m:t>
                    </m:r>
                    <m:r>
                      <a:rPr lang="nl-NL" b="0" i="1" smtClean="0">
                        <a:latin typeface="Cambria Math"/>
                      </a:rPr>
                      <m:t>𝑁</m:t>
                    </m:r>
                    <m:r>
                      <a:rPr lang="nl-NL" b="0" i="1" smtClean="0">
                        <a:latin typeface="Cambria Math"/>
                      </a:rPr>
                      <m:t>)</m:t>
                    </m:r>
                  </m:oMath>
                </a14:m>
                <a:endParaRPr lang="nl-NL" dirty="0" smtClean="0"/>
              </a:p>
              <a:p>
                <a:pPr algn="l"/>
                <a:endParaRPr lang="nl-NL" dirty="0"/>
              </a:p>
              <a:p>
                <a:pPr algn="l"/>
                <a:r>
                  <a:rPr lang="nl-NL" dirty="0" smtClean="0"/>
                  <a:t> waaruit volgt  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𝑁</m:t>
                    </m:r>
                    <m:r>
                      <a:rPr lang="nl-NL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nl-N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nl-NL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nl-NL" b="0" i="1" smtClean="0">
                        <a:latin typeface="Cambria Math"/>
                      </a:rPr>
                      <m:t>(</m:t>
                    </m:r>
                    <m:r>
                      <a:rPr lang="nl-NL" b="0" i="1" smtClean="0">
                        <a:latin typeface="Cambria Math"/>
                      </a:rPr>
                      <m:t>𝐿</m:t>
                    </m:r>
                    <m:r>
                      <a:rPr lang="nl-NL" b="0" i="1" smtClean="0">
                        <a:latin typeface="Cambria Math"/>
                      </a:rPr>
                      <m:t>−</m:t>
                    </m:r>
                    <m:r>
                      <a:rPr lang="nl-NL" b="0" i="1" smtClean="0">
                        <a:latin typeface="Cambria Math"/>
                      </a:rPr>
                      <m:t>𝐷𝐼</m:t>
                    </m:r>
                    <m:r>
                      <a:rPr lang="nl-NL" b="0" i="1" smtClean="0">
                        <a:latin typeface="Cambria Math"/>
                      </a:rPr>
                      <m:t>)</m:t>
                    </m:r>
                  </m:oMath>
                </a14:m>
                <a:endParaRPr lang="nl-NL" dirty="0" smtClean="0"/>
              </a:p>
              <a:p>
                <a:pPr algn="l"/>
                <a:endParaRPr lang="nl-NL" dirty="0"/>
              </a:p>
              <a:p>
                <a:pPr algn="l"/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nl-NL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nl-NL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nl-NL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𝐼</m:t>
                            </m:r>
                            <m:r>
                              <a:rPr lang="nl-NL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nl-NL" b="0" i="1" smtClean="0">
                                <a:latin typeface="Cambria Math"/>
                              </a:rPr>
                              <m:t>𝑁</m:t>
                            </m:r>
                          </m:e>
                        </m:d>
                      </m:e>
                      <m:sup>
                        <m:r>
                          <a:rPr lang="nl-NL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nl-N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nl-NL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nl-NL" dirty="0" smtClean="0"/>
              </a:p>
              <a:p>
                <a:pPr algn="l"/>
                <a:endParaRPr lang="nl-NL" dirty="0"/>
              </a:p>
              <a:p>
                <a:pPr algn="l"/>
                <a:r>
                  <a:rPr lang="nl-NL" dirty="0" smtClean="0"/>
                  <a:t>M.b.v. </a:t>
                </a:r>
                <a:r>
                  <a:rPr lang="nl-NL" dirty="0" err="1" smtClean="0"/>
                  <a:t>Neumann</a:t>
                </a:r>
                <a:r>
                  <a:rPr lang="nl-NL" dirty="0" smtClean="0"/>
                  <a:t> series geldt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𝐼</m:t>
                            </m:r>
                            <m:r>
                              <a:rPr lang="nl-NL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nl-NL" b="0" i="1" smtClean="0">
                                <a:latin typeface="Cambria Math"/>
                              </a:rPr>
                              <m:t>𝑁</m:t>
                            </m:r>
                          </m:e>
                        </m:d>
                      </m:e>
                      <m:sup>
                        <m:r>
                          <a:rPr lang="nl-NL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nl-NL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nl-NL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l-NL" b="0" i="1" smtClean="0">
                            <a:latin typeface="Cambria Math"/>
                          </a:rPr>
                          <m:t>𝑘</m:t>
                        </m:r>
                        <m:r>
                          <a:rPr lang="nl-NL" b="0" i="1" smtClean="0">
                            <a:latin typeface="Cambria Math"/>
                          </a:rPr>
                          <m:t>=0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nl-NL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nl-NL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nl-NL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sSup>
                          <m:sSup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𝑁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nl-NL" b="0" i="1" smtClean="0"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endParaRPr lang="nl-NL" dirty="0" smtClean="0"/>
              </a:p>
              <a:p>
                <a:pPr algn="l"/>
                <a:endParaRPr lang="nl-NL" dirty="0" smtClean="0"/>
              </a:p>
              <a:p>
                <a:pPr algn="l"/>
                <a:r>
                  <a:rPr lang="nl-NL" dirty="0" smtClean="0"/>
                  <a:t>We gebruiken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𝐼</m:t>
                            </m:r>
                            <m:r>
                              <a:rPr lang="nl-NL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nl-NL" b="0" i="1" smtClean="0">
                                <a:latin typeface="Cambria Math"/>
                              </a:rPr>
                              <m:t>𝑁</m:t>
                            </m:r>
                          </m:e>
                        </m:d>
                      </m:e>
                      <m:sup>
                        <m:r>
                          <a:rPr lang="nl-NL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nl-NL" b="0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nl-NL" b="0" i="1" smtClean="0">
                        <a:latin typeface="Cambria Math"/>
                        <a:ea typeface="Cambria Math"/>
                      </a:rPr>
                      <m:t>𝐼</m:t>
                    </m:r>
                    <m:r>
                      <a:rPr lang="nl-NL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nl-NL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nl-NL" b="0" i="1" smtClean="0"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nl-NL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p>
                        <m:r>
                          <a:rPr lang="nl-NL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dirty="0" smtClean="0"/>
                  <a:t> </a:t>
                </a:r>
                <a:endParaRPr lang="nl-NL" dirty="0"/>
              </a:p>
              <a:p>
                <a:pPr algn="l"/>
                <a:endParaRPr lang="nl-NL" dirty="0"/>
              </a:p>
            </p:txBody>
          </p:sp>
        </mc:Choice>
        <mc:Fallback xmlns="">
          <p:sp>
            <p:nvSpPr>
              <p:cNvPr id="3" name="Tekstvak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07" y="139056"/>
                <a:ext cx="7852855" cy="6014595"/>
              </a:xfrm>
              <a:prstGeom prst="rect">
                <a:avLst/>
              </a:prstGeom>
              <a:blipFill rotWithShape="1">
                <a:blip r:embed="rId2"/>
                <a:stretch>
                  <a:fillRect l="-1164" t="-811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601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r>
              <a:rPr lang="en-GB" altLang="nl-NL" dirty="0" smtClean="0"/>
              <a:t> </a:t>
            </a:r>
            <a:endParaRPr lang="nl-NL" altLang="nl-NL" dirty="0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513453" y="369889"/>
            <a:ext cx="2521010" cy="3542282"/>
          </a:xfrm>
          <a:prstGeom prst="rect">
            <a:avLst/>
          </a:prstGeom>
          <a:noFill/>
          <a:ln w="412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l"/>
            <a:endParaRPr lang="nl-NL" altLang="nl-NL">
              <a:latin typeface="Arial" charset="0"/>
              <a:ea typeface="ＭＳ Ｐゴシック" charset="-128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513453" y="495850"/>
            <a:ext cx="25210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Inleiding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Powersystemen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Load flow </a:t>
            </a:r>
            <a:r>
              <a:rPr lang="nl-NL" sz="1800" dirty="0" err="1" smtClean="0"/>
              <a:t>problem</a:t>
            </a:r>
            <a:endParaRPr lang="nl-NL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GPU en MATLAB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srgbClr val="00B0F0"/>
                </a:solidFill>
              </a:rPr>
              <a:t>Resultaten voor</a:t>
            </a:r>
            <a:br>
              <a:rPr lang="nl-NL" sz="1800" dirty="0" smtClean="0">
                <a:solidFill>
                  <a:srgbClr val="00B0F0"/>
                </a:solidFill>
              </a:rPr>
            </a:br>
            <a:r>
              <a:rPr lang="nl-NL" sz="1800" dirty="0" smtClean="0">
                <a:solidFill>
                  <a:srgbClr val="00B0F0"/>
                </a:solidFill>
              </a:rPr>
              <a:t>load flow </a:t>
            </a:r>
            <a:r>
              <a:rPr lang="nl-NL" sz="1800" dirty="0" err="1" smtClean="0">
                <a:solidFill>
                  <a:srgbClr val="00B0F0"/>
                </a:solidFill>
              </a:rPr>
              <a:t>problems</a:t>
            </a:r>
            <a:endParaRPr lang="nl-NL" sz="1800" dirty="0" smtClean="0">
              <a:solidFill>
                <a:srgbClr val="00B0F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err="1" smtClean="0"/>
              <a:t>Poisson</a:t>
            </a:r>
            <a:r>
              <a:rPr lang="nl-NL" sz="1800" dirty="0" smtClean="0"/>
              <a:t> matrix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Parallel programmeren </a:t>
            </a:r>
            <a:br>
              <a:rPr lang="nl-NL" sz="1800" dirty="0" smtClean="0"/>
            </a:br>
            <a:r>
              <a:rPr lang="nl-NL" sz="1800" dirty="0" smtClean="0"/>
              <a:t>Bi-CGSTAB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Conclusie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Vragen</a:t>
            </a:r>
            <a:endParaRPr lang="nl-NL" sz="1800" dirty="0"/>
          </a:p>
        </p:txBody>
      </p:sp>
      <p:sp>
        <p:nvSpPr>
          <p:cNvPr id="3" name="Tekstvak 2"/>
          <p:cNvSpPr txBox="1"/>
          <p:nvPr/>
        </p:nvSpPr>
        <p:spPr>
          <a:xfrm>
            <a:off x="1039578" y="1096280"/>
            <a:ext cx="1524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dirty="0" err="1" smtClean="0"/>
              <a:t>Matpower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4" y="3985922"/>
            <a:ext cx="8391970" cy="195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50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r>
              <a:rPr lang="en-GB" altLang="nl-NL" dirty="0" smtClean="0"/>
              <a:t> </a:t>
            </a:r>
            <a:endParaRPr lang="nl-NL" altLang="nl-NL" dirty="0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513453" y="369889"/>
            <a:ext cx="2521010" cy="3542282"/>
          </a:xfrm>
          <a:prstGeom prst="rect">
            <a:avLst/>
          </a:prstGeom>
          <a:noFill/>
          <a:ln w="412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l"/>
            <a:endParaRPr lang="nl-NL" altLang="nl-NL">
              <a:latin typeface="Arial" charset="0"/>
              <a:ea typeface="ＭＳ Ｐゴシック" charset="-128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513453" y="495850"/>
            <a:ext cx="25210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Inleiding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Powersystemen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Load flow </a:t>
            </a:r>
            <a:r>
              <a:rPr lang="nl-NL" sz="1800" dirty="0" err="1" smtClean="0"/>
              <a:t>problem</a:t>
            </a:r>
            <a:endParaRPr lang="nl-NL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GPU en MATLAB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Resultaten voor</a:t>
            </a:r>
            <a:br>
              <a:rPr lang="nl-NL" sz="1800" dirty="0" smtClean="0"/>
            </a:br>
            <a:r>
              <a:rPr lang="nl-NL" sz="1800" dirty="0" smtClean="0"/>
              <a:t>load flow </a:t>
            </a:r>
            <a:r>
              <a:rPr lang="nl-NL" sz="1800" dirty="0" err="1" smtClean="0"/>
              <a:t>problems</a:t>
            </a:r>
            <a:endParaRPr lang="nl-NL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err="1" smtClean="0">
                <a:solidFill>
                  <a:srgbClr val="00B0F0"/>
                </a:solidFill>
              </a:rPr>
              <a:t>Poisson</a:t>
            </a:r>
            <a:r>
              <a:rPr lang="nl-NL" sz="1800" dirty="0" smtClean="0">
                <a:solidFill>
                  <a:srgbClr val="00B0F0"/>
                </a:solidFill>
              </a:rPr>
              <a:t> matrix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Parallel programmeren </a:t>
            </a:r>
            <a:br>
              <a:rPr lang="nl-NL" sz="1800" dirty="0" smtClean="0"/>
            </a:br>
            <a:r>
              <a:rPr lang="nl-NL" sz="1800" dirty="0" smtClean="0"/>
              <a:t>Bi-CGSTAB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Conclusie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Vragen</a:t>
            </a:r>
            <a:endParaRPr lang="nl-NL" sz="1800" dirty="0"/>
          </a:p>
        </p:txBody>
      </p:sp>
      <p:sp>
        <p:nvSpPr>
          <p:cNvPr id="3" name="Tekstvak 2"/>
          <p:cNvSpPr txBox="1"/>
          <p:nvPr/>
        </p:nvSpPr>
        <p:spPr>
          <a:xfrm>
            <a:off x="598131" y="495850"/>
            <a:ext cx="2150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dirty="0" err="1" smtClean="0"/>
              <a:t>Poisson</a:t>
            </a:r>
            <a:r>
              <a:rPr lang="nl-NL" dirty="0" smtClean="0"/>
              <a:t> matrix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46" y="1445704"/>
            <a:ext cx="3713695" cy="161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94" y="3379860"/>
            <a:ext cx="4130366" cy="225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68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r>
              <a:rPr lang="en-GB" altLang="nl-NL" dirty="0" smtClean="0"/>
              <a:t> </a:t>
            </a:r>
            <a:endParaRPr lang="nl-NL" altLang="nl-NL" dirty="0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513453" y="369889"/>
            <a:ext cx="2521010" cy="3542282"/>
          </a:xfrm>
          <a:prstGeom prst="rect">
            <a:avLst/>
          </a:prstGeom>
          <a:noFill/>
          <a:ln w="412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l"/>
            <a:endParaRPr lang="nl-NL" altLang="nl-NL">
              <a:latin typeface="Arial" charset="0"/>
              <a:ea typeface="ＭＳ Ｐゴシック" charset="-128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513453" y="495850"/>
            <a:ext cx="25210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Inleiding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Powersystemen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Load flow </a:t>
            </a:r>
            <a:r>
              <a:rPr lang="nl-NL" sz="1800" dirty="0" err="1" smtClean="0"/>
              <a:t>problem</a:t>
            </a:r>
            <a:endParaRPr lang="nl-NL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GPU en MATLAB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Resultaten voor</a:t>
            </a:r>
            <a:br>
              <a:rPr lang="nl-NL" sz="1800" dirty="0" smtClean="0"/>
            </a:br>
            <a:r>
              <a:rPr lang="nl-NL" sz="1800" dirty="0" smtClean="0"/>
              <a:t>load flow </a:t>
            </a:r>
            <a:r>
              <a:rPr lang="nl-NL" sz="1800" dirty="0" err="1" smtClean="0"/>
              <a:t>problems</a:t>
            </a:r>
            <a:endParaRPr lang="nl-NL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err="1" smtClean="0">
                <a:solidFill>
                  <a:srgbClr val="00B0F0"/>
                </a:solidFill>
              </a:rPr>
              <a:t>Poisson</a:t>
            </a:r>
            <a:r>
              <a:rPr lang="nl-NL" sz="1800" dirty="0" smtClean="0">
                <a:solidFill>
                  <a:srgbClr val="00B0F0"/>
                </a:solidFill>
              </a:rPr>
              <a:t> matrix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Parallel programmeren </a:t>
            </a:r>
            <a:br>
              <a:rPr lang="nl-NL" sz="1800" dirty="0" smtClean="0"/>
            </a:br>
            <a:r>
              <a:rPr lang="nl-NL" sz="1800" dirty="0" smtClean="0"/>
              <a:t>Bi-CGSTAB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Conclusie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Vragen</a:t>
            </a:r>
            <a:endParaRPr lang="nl-NL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586" y="1197568"/>
            <a:ext cx="2641457" cy="445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841694" y="495849"/>
            <a:ext cx="459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dirty="0" smtClean="0"/>
              <a:t>Format </a:t>
            </a:r>
            <a:r>
              <a:rPr lang="nl-NL" dirty="0" err="1" smtClean="0"/>
              <a:t>sparse</a:t>
            </a:r>
            <a:r>
              <a:rPr lang="nl-NL" dirty="0" smtClean="0"/>
              <a:t> matrix in MATLAB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754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r>
              <a:rPr lang="en-GB" altLang="nl-NL" dirty="0" smtClean="0"/>
              <a:t> </a:t>
            </a:r>
            <a:endParaRPr lang="nl-NL" altLang="nl-NL" dirty="0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513453" y="369889"/>
            <a:ext cx="2521010" cy="3542282"/>
          </a:xfrm>
          <a:prstGeom prst="rect">
            <a:avLst/>
          </a:prstGeom>
          <a:noFill/>
          <a:ln w="412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l"/>
            <a:endParaRPr lang="nl-NL" altLang="nl-NL">
              <a:latin typeface="Arial" charset="0"/>
              <a:ea typeface="ＭＳ Ｐゴシック" charset="-128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513453" y="495850"/>
            <a:ext cx="25210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Inleiding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Powersystemen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Load flow </a:t>
            </a:r>
            <a:r>
              <a:rPr lang="nl-NL" sz="1800" dirty="0" err="1" smtClean="0"/>
              <a:t>problem</a:t>
            </a:r>
            <a:endParaRPr lang="nl-NL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GPU en MATLAB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Resultaten voor</a:t>
            </a:r>
            <a:br>
              <a:rPr lang="nl-NL" sz="1800" dirty="0" smtClean="0"/>
            </a:br>
            <a:r>
              <a:rPr lang="nl-NL" sz="1800" dirty="0" smtClean="0"/>
              <a:t>load flow </a:t>
            </a:r>
            <a:r>
              <a:rPr lang="nl-NL" sz="1800" dirty="0" err="1" smtClean="0"/>
              <a:t>problems</a:t>
            </a:r>
            <a:endParaRPr lang="nl-NL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err="1" smtClean="0">
                <a:solidFill>
                  <a:srgbClr val="00B0F0"/>
                </a:solidFill>
              </a:rPr>
              <a:t>Poisson</a:t>
            </a:r>
            <a:r>
              <a:rPr lang="nl-NL" sz="1800" dirty="0" smtClean="0">
                <a:solidFill>
                  <a:srgbClr val="00B0F0"/>
                </a:solidFill>
              </a:rPr>
              <a:t> matrix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Parallel programmeren </a:t>
            </a:r>
            <a:br>
              <a:rPr lang="nl-NL" sz="1800" dirty="0" smtClean="0"/>
            </a:br>
            <a:r>
              <a:rPr lang="nl-NL" sz="1800" dirty="0" smtClean="0"/>
              <a:t>Bi-CGSTAB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Conclusie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Vragen</a:t>
            </a:r>
            <a:endParaRPr lang="nl-NL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23" y="199814"/>
            <a:ext cx="5882407" cy="221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17" y="3792106"/>
            <a:ext cx="3094476" cy="156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47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r>
              <a:rPr lang="en-GB" altLang="nl-NL" dirty="0" smtClean="0"/>
              <a:t> </a:t>
            </a:r>
            <a:endParaRPr lang="nl-NL" altLang="nl-NL" dirty="0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513453" y="369889"/>
            <a:ext cx="2521010" cy="3542282"/>
          </a:xfrm>
          <a:prstGeom prst="rect">
            <a:avLst/>
          </a:prstGeom>
          <a:noFill/>
          <a:ln w="412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l"/>
            <a:endParaRPr lang="nl-NL" altLang="nl-NL">
              <a:latin typeface="Arial" charset="0"/>
              <a:ea typeface="ＭＳ Ｐゴシック" charset="-128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97" y="1677646"/>
            <a:ext cx="446405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6513453" y="495850"/>
            <a:ext cx="25210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srgbClr val="00B0F0"/>
                </a:solidFill>
              </a:rPr>
              <a:t>Inleiding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Powersystemen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Load flow </a:t>
            </a:r>
            <a:r>
              <a:rPr lang="nl-NL" sz="1800" dirty="0" err="1" smtClean="0"/>
              <a:t>problem</a:t>
            </a:r>
            <a:endParaRPr lang="nl-NL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GPU en MATLAB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Resultaten voor</a:t>
            </a:r>
            <a:br>
              <a:rPr lang="nl-NL" sz="1800" dirty="0" smtClean="0"/>
            </a:br>
            <a:r>
              <a:rPr lang="nl-NL" sz="1800" dirty="0" smtClean="0"/>
              <a:t>load flow </a:t>
            </a:r>
            <a:r>
              <a:rPr lang="nl-NL" sz="1800" dirty="0" err="1" smtClean="0"/>
              <a:t>problems</a:t>
            </a:r>
            <a:endParaRPr lang="nl-NL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err="1" smtClean="0"/>
              <a:t>Poisson</a:t>
            </a:r>
            <a:r>
              <a:rPr lang="nl-NL" sz="1800" dirty="0" smtClean="0"/>
              <a:t> matrix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Parallel programmeren </a:t>
            </a:r>
            <a:br>
              <a:rPr lang="nl-NL" sz="1800" dirty="0" smtClean="0"/>
            </a:br>
            <a:r>
              <a:rPr lang="nl-NL" sz="1800" dirty="0" smtClean="0"/>
              <a:t>Bi-CGSTAB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Conclusie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Vragen</a:t>
            </a:r>
            <a:endParaRPr lang="nl-NL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r>
              <a:rPr lang="en-GB" altLang="nl-NL" dirty="0" smtClean="0"/>
              <a:t> </a:t>
            </a:r>
            <a:endParaRPr lang="nl-NL" altLang="nl-NL" dirty="0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513453" y="369889"/>
            <a:ext cx="2521010" cy="3542282"/>
          </a:xfrm>
          <a:prstGeom prst="rect">
            <a:avLst/>
          </a:prstGeom>
          <a:noFill/>
          <a:ln w="412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l"/>
            <a:endParaRPr lang="nl-NL" altLang="nl-NL">
              <a:latin typeface="Arial" charset="0"/>
              <a:ea typeface="ＭＳ Ｐゴシック" charset="-128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513453" y="495850"/>
            <a:ext cx="25210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Inleiding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Powersystemen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Load flow </a:t>
            </a:r>
            <a:r>
              <a:rPr lang="nl-NL" sz="1800" dirty="0" err="1" smtClean="0"/>
              <a:t>problem</a:t>
            </a:r>
            <a:endParaRPr lang="nl-NL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GPU en MATLAB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Resultaten voor</a:t>
            </a:r>
            <a:br>
              <a:rPr lang="nl-NL" sz="1800" dirty="0" smtClean="0"/>
            </a:br>
            <a:r>
              <a:rPr lang="nl-NL" sz="1800" dirty="0" smtClean="0"/>
              <a:t>load flow </a:t>
            </a:r>
            <a:r>
              <a:rPr lang="nl-NL" sz="1800" dirty="0" err="1" smtClean="0"/>
              <a:t>problems</a:t>
            </a:r>
            <a:endParaRPr lang="nl-NL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err="1" smtClean="0">
                <a:solidFill>
                  <a:srgbClr val="00B0F0"/>
                </a:solidFill>
              </a:rPr>
              <a:t>Poisson</a:t>
            </a:r>
            <a:r>
              <a:rPr lang="nl-NL" sz="1800" dirty="0" smtClean="0">
                <a:solidFill>
                  <a:srgbClr val="00B0F0"/>
                </a:solidFill>
              </a:rPr>
              <a:t> matrix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Parallel programmeren </a:t>
            </a:r>
            <a:br>
              <a:rPr lang="nl-NL" sz="1800" dirty="0" smtClean="0"/>
            </a:br>
            <a:r>
              <a:rPr lang="nl-NL" sz="1800" dirty="0" smtClean="0"/>
              <a:t>Bi-CGSTAB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Conclusie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Vragen</a:t>
            </a:r>
            <a:endParaRPr lang="nl-NL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/>
              <p:cNvSpPr txBox="1"/>
              <p:nvPr/>
            </p:nvSpPr>
            <p:spPr>
              <a:xfrm>
                <a:off x="679498" y="265017"/>
                <a:ext cx="452232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u="sng" dirty="0" smtClean="0"/>
                  <a:t>Matrix vector vermenigvuldiging</a:t>
                </a:r>
              </a:p>
              <a:p>
                <a:pPr algn="l"/>
                <a:endParaRPr lang="nl-NL" dirty="0"/>
              </a:p>
              <a:p>
                <a:pPr algn="l"/>
                <a:r>
                  <a:rPr lang="nl-NL" dirty="0" smtClean="0"/>
                  <a:t>We willen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nl-NL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nl-NL" b="0" i="1" smtClean="0">
                        <a:latin typeface="Cambria Math"/>
                      </a:rPr>
                      <m:t>∗</m:t>
                    </m:r>
                    <m:r>
                      <a:rPr lang="nl-NL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nl-NL" dirty="0" smtClean="0"/>
                  <a:t> berekenen.</a:t>
                </a:r>
                <a:endParaRPr lang="nl-NL" dirty="0"/>
              </a:p>
            </p:txBody>
          </p:sp>
        </mc:Choice>
        <mc:Fallback xmlns="">
          <p:sp>
            <p:nvSpPr>
              <p:cNvPr id="3" name="Tekstvak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98" y="265017"/>
                <a:ext cx="4522328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2022" t="-4061" r="-1213" b="-1066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22" y="2476411"/>
            <a:ext cx="5217100" cy="199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62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r>
              <a:rPr lang="en-GB" altLang="nl-NL" dirty="0" smtClean="0"/>
              <a:t> </a:t>
            </a:r>
            <a:endParaRPr lang="nl-NL" altLang="nl-NL" dirty="0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513453" y="369889"/>
            <a:ext cx="2521010" cy="3542282"/>
          </a:xfrm>
          <a:prstGeom prst="rect">
            <a:avLst/>
          </a:prstGeom>
          <a:noFill/>
          <a:ln w="412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l"/>
            <a:endParaRPr lang="nl-NL" altLang="nl-NL">
              <a:latin typeface="Arial" charset="0"/>
              <a:ea typeface="ＭＳ Ｐゴシック" charset="-128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513453" y="495850"/>
            <a:ext cx="25210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Inleiding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Powersystemen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Load flow </a:t>
            </a:r>
            <a:r>
              <a:rPr lang="nl-NL" sz="1800" dirty="0" err="1" smtClean="0"/>
              <a:t>problem</a:t>
            </a:r>
            <a:endParaRPr lang="nl-NL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GPU en MATLAB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Resultaten voor</a:t>
            </a:r>
            <a:br>
              <a:rPr lang="nl-NL" sz="1800" dirty="0" smtClean="0"/>
            </a:br>
            <a:r>
              <a:rPr lang="nl-NL" sz="1800" dirty="0" smtClean="0"/>
              <a:t>load flow </a:t>
            </a:r>
            <a:r>
              <a:rPr lang="nl-NL" sz="1800" dirty="0" err="1" smtClean="0"/>
              <a:t>problems</a:t>
            </a:r>
            <a:endParaRPr lang="nl-NL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err="1" smtClean="0">
                <a:solidFill>
                  <a:srgbClr val="00B0F0"/>
                </a:solidFill>
              </a:rPr>
              <a:t>Poisson</a:t>
            </a:r>
            <a:r>
              <a:rPr lang="nl-NL" sz="1800" dirty="0" smtClean="0">
                <a:solidFill>
                  <a:srgbClr val="00B0F0"/>
                </a:solidFill>
              </a:rPr>
              <a:t> matrix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Parallel programmeren </a:t>
            </a:r>
            <a:br>
              <a:rPr lang="nl-NL" sz="1800" dirty="0" smtClean="0"/>
            </a:br>
            <a:r>
              <a:rPr lang="nl-NL" sz="1800" dirty="0" smtClean="0"/>
              <a:t>Bi-CGSTAB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Conclusie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Vragen</a:t>
            </a:r>
            <a:endParaRPr lang="nl-NL" sz="1800" dirty="0"/>
          </a:p>
        </p:txBody>
      </p:sp>
      <p:sp>
        <p:nvSpPr>
          <p:cNvPr id="3" name="Tekstvak 2"/>
          <p:cNvSpPr txBox="1"/>
          <p:nvPr/>
        </p:nvSpPr>
        <p:spPr>
          <a:xfrm>
            <a:off x="679498" y="265017"/>
            <a:ext cx="4522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u="sng" dirty="0" smtClean="0"/>
              <a:t>Matrix vector vermenigvuldiging</a:t>
            </a:r>
          </a:p>
          <a:p>
            <a:pPr algn="l"/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68" y="765973"/>
            <a:ext cx="3291600" cy="537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41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r>
              <a:rPr lang="en-GB" altLang="nl-NL" dirty="0" smtClean="0"/>
              <a:t> </a:t>
            </a:r>
            <a:endParaRPr lang="nl-NL" altLang="nl-NL" dirty="0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513453" y="369889"/>
            <a:ext cx="2521010" cy="3542282"/>
          </a:xfrm>
          <a:prstGeom prst="rect">
            <a:avLst/>
          </a:prstGeom>
          <a:noFill/>
          <a:ln w="412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l"/>
            <a:endParaRPr lang="nl-NL" altLang="nl-NL">
              <a:latin typeface="Arial" charset="0"/>
              <a:ea typeface="ＭＳ Ｐゴシック" charset="-128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513453" y="495850"/>
            <a:ext cx="25210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Inleiding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Powersystemen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Load flow </a:t>
            </a:r>
            <a:r>
              <a:rPr lang="nl-NL" sz="1800" dirty="0" err="1" smtClean="0"/>
              <a:t>problem</a:t>
            </a:r>
            <a:endParaRPr lang="nl-NL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GPU en MATLAB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Resultaten voor</a:t>
            </a:r>
            <a:br>
              <a:rPr lang="nl-NL" sz="1800" dirty="0" smtClean="0"/>
            </a:br>
            <a:r>
              <a:rPr lang="nl-NL" sz="1800" dirty="0" smtClean="0"/>
              <a:t>load flow </a:t>
            </a:r>
            <a:r>
              <a:rPr lang="nl-NL" sz="1800" dirty="0" err="1" smtClean="0"/>
              <a:t>problems</a:t>
            </a:r>
            <a:endParaRPr lang="nl-NL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err="1" smtClean="0">
                <a:solidFill>
                  <a:srgbClr val="00B0F0"/>
                </a:solidFill>
              </a:rPr>
              <a:t>Poisson</a:t>
            </a:r>
            <a:r>
              <a:rPr lang="nl-NL" sz="1800" dirty="0" smtClean="0">
                <a:solidFill>
                  <a:srgbClr val="00B0F0"/>
                </a:solidFill>
              </a:rPr>
              <a:t> matrix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Parallel programmeren </a:t>
            </a:r>
            <a:br>
              <a:rPr lang="nl-NL" sz="1800" dirty="0" smtClean="0"/>
            </a:br>
            <a:r>
              <a:rPr lang="nl-NL" sz="1800" dirty="0" smtClean="0"/>
              <a:t>Bi-CGSTAB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Conclusie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Vragen</a:t>
            </a:r>
            <a:endParaRPr lang="nl-NL" sz="1800" dirty="0"/>
          </a:p>
        </p:txBody>
      </p:sp>
      <p:sp>
        <p:nvSpPr>
          <p:cNvPr id="3" name="Tekstvak 2"/>
          <p:cNvSpPr txBox="1"/>
          <p:nvPr/>
        </p:nvSpPr>
        <p:spPr>
          <a:xfrm>
            <a:off x="679498" y="265017"/>
            <a:ext cx="4522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u="sng" dirty="0" smtClean="0"/>
              <a:t>Matrix vector vermenigvuldiging</a:t>
            </a:r>
          </a:p>
          <a:p>
            <a:pPr algn="l"/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962757" y="1410057"/>
            <a:ext cx="15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Code GPU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504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r>
              <a:rPr lang="en-GB" altLang="nl-NL" dirty="0" smtClean="0"/>
              <a:t> </a:t>
            </a:r>
            <a:endParaRPr lang="nl-NL" altLang="nl-NL" dirty="0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513453" y="369889"/>
            <a:ext cx="2521010" cy="3542282"/>
          </a:xfrm>
          <a:prstGeom prst="rect">
            <a:avLst/>
          </a:prstGeom>
          <a:noFill/>
          <a:ln w="412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l"/>
            <a:endParaRPr lang="nl-NL" altLang="nl-NL">
              <a:latin typeface="Arial" charset="0"/>
              <a:ea typeface="ＭＳ Ｐゴシック" charset="-128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513453" y="495850"/>
            <a:ext cx="25210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Inleiding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Powersystemen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Load flow </a:t>
            </a:r>
            <a:r>
              <a:rPr lang="nl-NL" sz="1800" dirty="0" err="1" smtClean="0"/>
              <a:t>problem</a:t>
            </a:r>
            <a:endParaRPr lang="nl-NL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GPU en MATLAB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Resultaten voor</a:t>
            </a:r>
            <a:br>
              <a:rPr lang="nl-NL" sz="1800" dirty="0" smtClean="0"/>
            </a:br>
            <a:r>
              <a:rPr lang="nl-NL" sz="1800" dirty="0" smtClean="0"/>
              <a:t>load flow </a:t>
            </a:r>
            <a:r>
              <a:rPr lang="nl-NL" sz="1800" dirty="0" err="1" smtClean="0"/>
              <a:t>problems</a:t>
            </a:r>
            <a:endParaRPr lang="nl-NL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err="1" smtClean="0"/>
              <a:t>Poisson</a:t>
            </a:r>
            <a:r>
              <a:rPr lang="nl-NL" sz="1800" dirty="0" smtClean="0"/>
              <a:t> matrix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srgbClr val="00B0F0"/>
                </a:solidFill>
              </a:rPr>
              <a:t>Parallel programmeren </a:t>
            </a:r>
            <a:br>
              <a:rPr lang="nl-NL" sz="1800" dirty="0" smtClean="0">
                <a:solidFill>
                  <a:srgbClr val="00B0F0"/>
                </a:solidFill>
              </a:rPr>
            </a:br>
            <a:r>
              <a:rPr lang="nl-NL" sz="1800" dirty="0" smtClean="0">
                <a:solidFill>
                  <a:srgbClr val="00B0F0"/>
                </a:solidFill>
              </a:rPr>
              <a:t>Bi-CGSTAB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Conclusie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Vragen</a:t>
            </a:r>
            <a:endParaRPr lang="nl-NL" sz="1800" dirty="0"/>
          </a:p>
        </p:txBody>
      </p:sp>
      <p:sp>
        <p:nvSpPr>
          <p:cNvPr id="3" name="Tekstvak 2"/>
          <p:cNvSpPr txBox="1"/>
          <p:nvPr/>
        </p:nvSpPr>
        <p:spPr>
          <a:xfrm>
            <a:off x="935872" y="404170"/>
            <a:ext cx="271741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dirty="0" smtClean="0"/>
              <a:t>Codes Bi-CGSTAB</a:t>
            </a:r>
          </a:p>
          <a:p>
            <a:pPr algn="l"/>
            <a:endParaRPr lang="nl-NL" dirty="0"/>
          </a:p>
          <a:p>
            <a:pPr algn="l"/>
            <a:r>
              <a:rPr lang="nl-NL" dirty="0" smtClean="0"/>
              <a:t>Au=b</a:t>
            </a:r>
          </a:p>
          <a:p>
            <a:pPr algn="l"/>
            <a:endParaRPr lang="nl-N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/>
              <a:t>u=</a:t>
            </a:r>
            <a:r>
              <a:rPr lang="nl-NL" dirty="0" err="1" smtClean="0"/>
              <a:t>bicgstab</a:t>
            </a:r>
            <a:r>
              <a:rPr lang="nl-NL" dirty="0" smtClean="0"/>
              <a:t>(</a:t>
            </a:r>
            <a:r>
              <a:rPr lang="nl-NL" dirty="0" err="1" smtClean="0"/>
              <a:t>A,b</a:t>
            </a:r>
            <a:r>
              <a:rPr lang="nl-NL" dirty="0" smtClean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Code type2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/>
              <a:t>Code CPU1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/>
              <a:t>Code GPU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 smtClean="0"/>
          </a:p>
          <a:p>
            <a:pPr algn="l"/>
            <a:r>
              <a:rPr lang="nl-NL" dirty="0" err="1" smtClean="0"/>
              <a:t>Preconditioners</a:t>
            </a:r>
            <a:endParaRPr lang="nl-NL" dirty="0" smtClean="0"/>
          </a:p>
          <a:p>
            <a:pPr algn="l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289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r>
              <a:rPr lang="en-GB" altLang="nl-NL" dirty="0" smtClean="0"/>
              <a:t> </a:t>
            </a:r>
            <a:endParaRPr lang="nl-NL" altLang="nl-NL" dirty="0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513453" y="369889"/>
            <a:ext cx="2521010" cy="3542282"/>
          </a:xfrm>
          <a:prstGeom prst="rect">
            <a:avLst/>
          </a:prstGeom>
          <a:noFill/>
          <a:ln w="412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l"/>
            <a:endParaRPr lang="nl-NL" altLang="nl-NL">
              <a:latin typeface="Arial" charset="0"/>
              <a:ea typeface="ＭＳ Ｐゴシック" charset="-128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513453" y="495850"/>
            <a:ext cx="25210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Inleiding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Powersystemen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Load flow </a:t>
            </a:r>
            <a:r>
              <a:rPr lang="nl-NL" sz="1800" dirty="0" err="1" smtClean="0"/>
              <a:t>problem</a:t>
            </a:r>
            <a:endParaRPr lang="nl-NL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GPU en MATLAB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Resultaten voor</a:t>
            </a:r>
            <a:br>
              <a:rPr lang="nl-NL" sz="1800" dirty="0" smtClean="0"/>
            </a:br>
            <a:r>
              <a:rPr lang="nl-NL" sz="1800" dirty="0" smtClean="0"/>
              <a:t>load flow </a:t>
            </a:r>
            <a:r>
              <a:rPr lang="nl-NL" sz="1800" dirty="0" err="1" smtClean="0"/>
              <a:t>problems</a:t>
            </a:r>
            <a:endParaRPr lang="nl-NL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err="1" smtClean="0"/>
              <a:t>Poisson</a:t>
            </a:r>
            <a:r>
              <a:rPr lang="nl-NL" sz="1800" dirty="0" smtClean="0"/>
              <a:t> matrix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srgbClr val="00B0F0"/>
                </a:solidFill>
              </a:rPr>
              <a:t>Parallel programmeren </a:t>
            </a:r>
            <a:br>
              <a:rPr lang="nl-NL" sz="1800" dirty="0" smtClean="0">
                <a:solidFill>
                  <a:srgbClr val="00B0F0"/>
                </a:solidFill>
              </a:rPr>
            </a:br>
            <a:r>
              <a:rPr lang="nl-NL" sz="1800" dirty="0" smtClean="0">
                <a:solidFill>
                  <a:srgbClr val="00B0F0"/>
                </a:solidFill>
              </a:rPr>
              <a:t>Bi-CGSTAB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Conclusie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Vragen</a:t>
            </a:r>
            <a:endParaRPr lang="nl-NL" sz="1800" dirty="0"/>
          </a:p>
        </p:txBody>
      </p:sp>
      <p:pic>
        <p:nvPicPr>
          <p:cNvPr id="6146" name="Picture 2" descr="C:\Users\Erik\Documents\tudelft\Onderzoek\Verslag\DPSresultaa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90" y="606425"/>
            <a:ext cx="5343525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8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r>
              <a:rPr lang="en-GB" altLang="nl-NL" dirty="0" smtClean="0"/>
              <a:t> </a:t>
            </a:r>
            <a:endParaRPr lang="nl-NL" altLang="nl-NL" dirty="0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513453" y="369889"/>
            <a:ext cx="2521010" cy="3542282"/>
          </a:xfrm>
          <a:prstGeom prst="rect">
            <a:avLst/>
          </a:prstGeom>
          <a:noFill/>
          <a:ln w="412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l"/>
            <a:endParaRPr lang="nl-NL" altLang="nl-NL">
              <a:latin typeface="Arial" charset="0"/>
              <a:ea typeface="ＭＳ Ｐゴシック" charset="-128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513453" y="495850"/>
            <a:ext cx="25210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Inleiding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Powersystemen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Load flow </a:t>
            </a:r>
            <a:r>
              <a:rPr lang="nl-NL" sz="1800" dirty="0" err="1" smtClean="0"/>
              <a:t>problem</a:t>
            </a:r>
            <a:endParaRPr lang="nl-NL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GPU en MATLAB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Resultaten voor</a:t>
            </a:r>
            <a:br>
              <a:rPr lang="nl-NL" sz="1800" dirty="0" smtClean="0"/>
            </a:br>
            <a:r>
              <a:rPr lang="nl-NL" sz="1800" dirty="0" smtClean="0"/>
              <a:t>load flow </a:t>
            </a:r>
            <a:r>
              <a:rPr lang="nl-NL" sz="1800" dirty="0" err="1" smtClean="0"/>
              <a:t>problems</a:t>
            </a:r>
            <a:endParaRPr lang="nl-NL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err="1" smtClean="0"/>
              <a:t>Poisson</a:t>
            </a:r>
            <a:r>
              <a:rPr lang="nl-NL" sz="1800" dirty="0" smtClean="0"/>
              <a:t> matrix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Parallel programmeren </a:t>
            </a:r>
            <a:br>
              <a:rPr lang="nl-NL" sz="1800" dirty="0" smtClean="0"/>
            </a:br>
            <a:r>
              <a:rPr lang="nl-NL" sz="1800" dirty="0" smtClean="0"/>
              <a:t>Bi-CGSTAB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srgbClr val="00B0F0"/>
                </a:solidFill>
              </a:rPr>
              <a:t>Conclusie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Vragen</a:t>
            </a:r>
            <a:endParaRPr lang="nl-NL" sz="1800" dirty="0"/>
          </a:p>
        </p:txBody>
      </p:sp>
      <p:sp>
        <p:nvSpPr>
          <p:cNvPr id="3" name="Tekstvak 2"/>
          <p:cNvSpPr txBox="1"/>
          <p:nvPr/>
        </p:nvSpPr>
        <p:spPr>
          <a:xfrm>
            <a:off x="651651" y="265017"/>
            <a:ext cx="564744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dirty="0" smtClean="0"/>
              <a:t>Conclusie</a:t>
            </a:r>
          </a:p>
          <a:p>
            <a:pPr algn="l"/>
            <a:endParaRPr lang="nl-NL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/>
              <a:t>Parallel programmeren op de GPU</a:t>
            </a:r>
            <a:br>
              <a:rPr lang="nl-NL" dirty="0" smtClean="0"/>
            </a:br>
            <a:r>
              <a:rPr lang="nl-NL" dirty="0" smtClean="0"/>
              <a:t>in MATLAB kan speed up opleveren.</a:t>
            </a:r>
            <a:br>
              <a:rPr lang="nl-NL" dirty="0" smtClean="0"/>
            </a:br>
            <a:endParaRPr lang="nl-NL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 smtClean="0"/>
              <a:t>Voor meer speed up voor het </a:t>
            </a:r>
            <a:br>
              <a:rPr lang="nl-NL" dirty="0" smtClean="0"/>
            </a:br>
            <a:r>
              <a:rPr lang="nl-NL" dirty="0" smtClean="0"/>
              <a:t>berekenen van de load flow </a:t>
            </a:r>
            <a:r>
              <a:rPr lang="nl-NL" dirty="0" err="1" smtClean="0"/>
              <a:t>problem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is MATLAB niet </a:t>
            </a:r>
            <a:r>
              <a:rPr lang="nl-NL" dirty="0" smtClean="0"/>
              <a:t>handig.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Gebruik hiervoor CUDA.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02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r>
              <a:rPr lang="en-GB" altLang="nl-NL" dirty="0" smtClean="0"/>
              <a:t> </a:t>
            </a:r>
            <a:endParaRPr lang="nl-NL" altLang="nl-NL" dirty="0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513453" y="369889"/>
            <a:ext cx="2521010" cy="3542282"/>
          </a:xfrm>
          <a:prstGeom prst="rect">
            <a:avLst/>
          </a:prstGeom>
          <a:noFill/>
          <a:ln w="412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l"/>
            <a:endParaRPr lang="nl-NL" altLang="nl-NL">
              <a:latin typeface="Arial" charset="0"/>
              <a:ea typeface="ＭＳ Ｐゴシック" charset="-128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513453" y="495850"/>
            <a:ext cx="25210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Inleiding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Powersystemen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Load flow </a:t>
            </a:r>
            <a:r>
              <a:rPr lang="nl-NL" sz="1800" dirty="0" err="1" smtClean="0"/>
              <a:t>problem</a:t>
            </a:r>
            <a:endParaRPr lang="nl-NL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GPU en MATLAB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Resultaten voor</a:t>
            </a:r>
            <a:br>
              <a:rPr lang="nl-NL" sz="1800" dirty="0" smtClean="0"/>
            </a:br>
            <a:r>
              <a:rPr lang="nl-NL" sz="1800" dirty="0" smtClean="0"/>
              <a:t>load flow </a:t>
            </a:r>
            <a:r>
              <a:rPr lang="nl-NL" sz="1800" dirty="0" err="1" smtClean="0"/>
              <a:t>problems</a:t>
            </a:r>
            <a:endParaRPr lang="nl-NL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err="1" smtClean="0"/>
              <a:t>Poisson</a:t>
            </a:r>
            <a:r>
              <a:rPr lang="nl-NL" sz="1800" dirty="0" smtClean="0"/>
              <a:t> matrix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Parallel programmeren </a:t>
            </a:r>
            <a:br>
              <a:rPr lang="nl-NL" sz="1800" dirty="0" smtClean="0"/>
            </a:br>
            <a:r>
              <a:rPr lang="nl-NL" sz="1800" dirty="0" smtClean="0"/>
              <a:t>Bi-CGSTAB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Conclusie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srgbClr val="00B0F0"/>
                </a:solidFill>
              </a:rPr>
              <a:t>Vragen</a:t>
            </a:r>
            <a:endParaRPr lang="nl-NL" sz="1800" dirty="0">
              <a:solidFill>
                <a:srgbClr val="00B0F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046758" y="2141030"/>
            <a:ext cx="2653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Vragen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013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r>
              <a:rPr lang="en-GB" altLang="nl-NL" dirty="0" smtClean="0"/>
              <a:t> </a:t>
            </a:r>
            <a:endParaRPr lang="nl-NL" altLang="nl-NL" dirty="0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513453" y="369889"/>
            <a:ext cx="2521010" cy="3542282"/>
          </a:xfrm>
          <a:prstGeom prst="rect">
            <a:avLst/>
          </a:prstGeom>
          <a:noFill/>
          <a:ln w="412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l"/>
            <a:endParaRPr lang="nl-NL" altLang="nl-NL">
              <a:latin typeface="Arial" charset="0"/>
              <a:ea typeface="ＭＳ Ｐゴシック" charset="-128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513453" y="495850"/>
            <a:ext cx="25210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Inleiding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Powersystemen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Load flow </a:t>
            </a:r>
            <a:r>
              <a:rPr lang="nl-NL" sz="1800" dirty="0" err="1" smtClean="0"/>
              <a:t>problem</a:t>
            </a:r>
            <a:endParaRPr lang="nl-NL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GPU en MATLAB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Resultaten voor</a:t>
            </a:r>
            <a:br>
              <a:rPr lang="nl-NL" sz="1800" dirty="0" smtClean="0"/>
            </a:br>
            <a:r>
              <a:rPr lang="nl-NL" sz="1800" dirty="0" smtClean="0"/>
              <a:t>load flow </a:t>
            </a:r>
            <a:r>
              <a:rPr lang="nl-NL" sz="1800" dirty="0" err="1" smtClean="0"/>
              <a:t>problems</a:t>
            </a:r>
            <a:endParaRPr lang="nl-NL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err="1" smtClean="0">
                <a:solidFill>
                  <a:srgbClr val="00B0F0"/>
                </a:solidFill>
              </a:rPr>
              <a:t>Poisson</a:t>
            </a:r>
            <a:r>
              <a:rPr lang="nl-NL" sz="1800" dirty="0" smtClean="0">
                <a:solidFill>
                  <a:srgbClr val="00B0F0"/>
                </a:solidFill>
              </a:rPr>
              <a:t> matrix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Parallel programmeren </a:t>
            </a:r>
            <a:br>
              <a:rPr lang="nl-NL" sz="1800" dirty="0" smtClean="0"/>
            </a:br>
            <a:r>
              <a:rPr lang="nl-NL" sz="1800" dirty="0" smtClean="0"/>
              <a:t>Bi-CGSTAB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Conclusie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Vragen</a:t>
            </a:r>
            <a:endParaRPr lang="nl-NL" sz="1800" dirty="0"/>
          </a:p>
        </p:txBody>
      </p:sp>
      <p:sp>
        <p:nvSpPr>
          <p:cNvPr id="3" name="Tekstvak 2"/>
          <p:cNvSpPr txBox="1"/>
          <p:nvPr/>
        </p:nvSpPr>
        <p:spPr>
          <a:xfrm>
            <a:off x="679498" y="265017"/>
            <a:ext cx="4522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u="sng" dirty="0" smtClean="0"/>
              <a:t>Matrix vector vermenigvuldiging</a:t>
            </a:r>
          </a:p>
          <a:p>
            <a:pPr algn="l"/>
            <a:endParaRPr lang="nl-N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80" y="1332477"/>
            <a:ext cx="451485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80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r>
              <a:rPr lang="en-GB" altLang="nl-NL" dirty="0" smtClean="0"/>
              <a:t> </a:t>
            </a:r>
            <a:endParaRPr lang="nl-NL" altLang="nl-NL" dirty="0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513453" y="369889"/>
            <a:ext cx="2521010" cy="3542282"/>
          </a:xfrm>
          <a:prstGeom prst="rect">
            <a:avLst/>
          </a:prstGeom>
          <a:noFill/>
          <a:ln w="412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l"/>
            <a:endParaRPr lang="nl-NL" altLang="nl-NL">
              <a:latin typeface="Arial" charset="0"/>
              <a:ea typeface="ＭＳ Ｐゴシック" charset="-128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513453" y="495850"/>
            <a:ext cx="25210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Inleiding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Powersystemen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Load flow </a:t>
            </a:r>
            <a:r>
              <a:rPr lang="nl-NL" sz="1800" dirty="0" err="1" smtClean="0"/>
              <a:t>problem</a:t>
            </a:r>
            <a:endParaRPr lang="nl-NL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GPU en MATLAB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Resultaten voor</a:t>
            </a:r>
            <a:br>
              <a:rPr lang="nl-NL" sz="1800" dirty="0" smtClean="0"/>
            </a:br>
            <a:r>
              <a:rPr lang="nl-NL" sz="1800" dirty="0" smtClean="0"/>
              <a:t>load flow </a:t>
            </a:r>
            <a:r>
              <a:rPr lang="nl-NL" sz="1800" dirty="0" err="1" smtClean="0"/>
              <a:t>problems</a:t>
            </a:r>
            <a:endParaRPr lang="nl-NL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err="1" smtClean="0">
                <a:solidFill>
                  <a:srgbClr val="00B0F0"/>
                </a:solidFill>
              </a:rPr>
              <a:t>Poisson</a:t>
            </a:r>
            <a:r>
              <a:rPr lang="nl-NL" sz="1800" dirty="0" smtClean="0">
                <a:solidFill>
                  <a:srgbClr val="00B0F0"/>
                </a:solidFill>
              </a:rPr>
              <a:t> matrix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Parallel programmeren </a:t>
            </a:r>
            <a:br>
              <a:rPr lang="nl-NL" sz="1800" dirty="0" smtClean="0"/>
            </a:br>
            <a:r>
              <a:rPr lang="nl-NL" sz="1800" dirty="0" smtClean="0"/>
              <a:t>Bi-CGSTAB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Conclusie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Vragen</a:t>
            </a:r>
            <a:endParaRPr lang="nl-NL" sz="1800" dirty="0"/>
          </a:p>
        </p:txBody>
      </p:sp>
      <p:sp>
        <p:nvSpPr>
          <p:cNvPr id="3" name="Tekstvak 2"/>
          <p:cNvSpPr txBox="1"/>
          <p:nvPr/>
        </p:nvSpPr>
        <p:spPr>
          <a:xfrm>
            <a:off x="679498" y="265017"/>
            <a:ext cx="4522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u="sng" dirty="0" smtClean="0"/>
              <a:t>Matrix vector vermenigvuldiging</a:t>
            </a:r>
          </a:p>
          <a:p>
            <a:pPr algn="l"/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56" y="1305149"/>
            <a:ext cx="455295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17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r>
              <a:rPr lang="en-GB" altLang="nl-NL" dirty="0" smtClean="0"/>
              <a:t> </a:t>
            </a:r>
            <a:endParaRPr lang="nl-NL" altLang="nl-NL" dirty="0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513453" y="369889"/>
            <a:ext cx="2521010" cy="3542282"/>
          </a:xfrm>
          <a:prstGeom prst="rect">
            <a:avLst/>
          </a:prstGeom>
          <a:noFill/>
          <a:ln w="412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l"/>
            <a:endParaRPr lang="nl-NL" altLang="nl-NL">
              <a:latin typeface="Arial" charset="0"/>
              <a:ea typeface="ＭＳ Ｐゴシック" charset="-128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513453" y="495850"/>
            <a:ext cx="25210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Inleiding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Powersystemen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Load flow </a:t>
            </a:r>
            <a:r>
              <a:rPr lang="nl-NL" sz="1800" dirty="0" err="1" smtClean="0"/>
              <a:t>problem</a:t>
            </a:r>
            <a:endParaRPr lang="nl-NL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GPU en MATLAB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Resultaten voor</a:t>
            </a:r>
            <a:br>
              <a:rPr lang="nl-NL" sz="1800" dirty="0" smtClean="0"/>
            </a:br>
            <a:r>
              <a:rPr lang="nl-NL" sz="1800" dirty="0" smtClean="0"/>
              <a:t>load flow </a:t>
            </a:r>
            <a:r>
              <a:rPr lang="nl-NL" sz="1800" dirty="0" err="1" smtClean="0"/>
              <a:t>problems</a:t>
            </a:r>
            <a:endParaRPr lang="nl-NL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err="1" smtClean="0">
                <a:solidFill>
                  <a:srgbClr val="00B0F0"/>
                </a:solidFill>
              </a:rPr>
              <a:t>Poisson</a:t>
            </a:r>
            <a:r>
              <a:rPr lang="nl-NL" sz="1800" dirty="0" smtClean="0">
                <a:solidFill>
                  <a:srgbClr val="00B0F0"/>
                </a:solidFill>
              </a:rPr>
              <a:t> matrix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Parallel programmeren </a:t>
            </a:r>
            <a:br>
              <a:rPr lang="nl-NL" sz="1800" dirty="0" smtClean="0"/>
            </a:br>
            <a:r>
              <a:rPr lang="nl-NL" sz="1800" dirty="0" smtClean="0"/>
              <a:t>Bi-CGSTAB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Conclusie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Vragen</a:t>
            </a:r>
            <a:endParaRPr lang="nl-NL" sz="1800" dirty="0"/>
          </a:p>
        </p:txBody>
      </p:sp>
      <p:sp>
        <p:nvSpPr>
          <p:cNvPr id="3" name="Tekstvak 2"/>
          <p:cNvSpPr txBox="1"/>
          <p:nvPr/>
        </p:nvSpPr>
        <p:spPr>
          <a:xfrm>
            <a:off x="679498" y="265017"/>
            <a:ext cx="4522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u="sng" dirty="0" smtClean="0"/>
              <a:t>Matrix vector vermenigvuldiging</a:t>
            </a:r>
          </a:p>
          <a:p>
            <a:pPr algn="l"/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07" y="1250669"/>
            <a:ext cx="46196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8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r>
              <a:rPr lang="en-GB" altLang="nl-NL" smtClean="0"/>
              <a:t> </a:t>
            </a:r>
            <a:endParaRPr lang="nl-NL" altLang="nl-NL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513453" y="369889"/>
            <a:ext cx="2521010" cy="3542282"/>
          </a:xfrm>
          <a:prstGeom prst="rect">
            <a:avLst/>
          </a:prstGeom>
          <a:noFill/>
          <a:ln w="412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l"/>
            <a:endParaRPr lang="nl-NL" altLang="nl-NL">
              <a:latin typeface="Arial" charset="0"/>
              <a:ea typeface="ＭＳ Ｐゴシック" charset="-128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513453" y="495850"/>
            <a:ext cx="25210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Inleiding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srgbClr val="00B0F0"/>
                </a:solidFill>
              </a:rPr>
              <a:t>Powersystemen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Load flow </a:t>
            </a:r>
            <a:r>
              <a:rPr lang="nl-NL" sz="1800" dirty="0" err="1" smtClean="0"/>
              <a:t>problem</a:t>
            </a:r>
            <a:endParaRPr lang="nl-NL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GPU en MATLAB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Resultaten voor</a:t>
            </a:r>
            <a:br>
              <a:rPr lang="nl-NL" sz="1800" dirty="0" smtClean="0"/>
            </a:br>
            <a:r>
              <a:rPr lang="nl-NL" sz="1800" dirty="0" smtClean="0"/>
              <a:t>load flow </a:t>
            </a:r>
            <a:r>
              <a:rPr lang="nl-NL" sz="1800" dirty="0" err="1" smtClean="0"/>
              <a:t>problems</a:t>
            </a:r>
            <a:endParaRPr lang="nl-NL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err="1" smtClean="0"/>
              <a:t>Poisson</a:t>
            </a:r>
            <a:r>
              <a:rPr lang="nl-NL" sz="1800" dirty="0" smtClean="0"/>
              <a:t> matrix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Parallel programmeren </a:t>
            </a:r>
            <a:br>
              <a:rPr lang="nl-NL" sz="1800" dirty="0" smtClean="0"/>
            </a:br>
            <a:r>
              <a:rPr lang="nl-NL" sz="1800" dirty="0" smtClean="0"/>
              <a:t>Bi-CGSTAB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Conclusie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Vragen</a:t>
            </a:r>
            <a:endParaRPr lang="nl-NL" sz="1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074" y="552477"/>
            <a:ext cx="4529163" cy="3359693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540281" y="3903625"/>
            <a:ext cx="21550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nl-NL" dirty="0" smtClean="0"/>
              <a:t>Vermogen  (P)</a:t>
            </a:r>
          </a:p>
          <a:p>
            <a:pPr algn="l"/>
            <a:r>
              <a:rPr lang="nl-NL" dirty="0" smtClean="0"/>
              <a:t>Stroom      (I)</a:t>
            </a:r>
          </a:p>
          <a:p>
            <a:pPr algn="l"/>
            <a:r>
              <a:rPr lang="nl-NL" dirty="0" smtClean="0"/>
              <a:t>Spanning   (V)</a:t>
            </a:r>
          </a:p>
          <a:p>
            <a:pPr algn="l"/>
            <a:r>
              <a:rPr lang="nl-NL" dirty="0" smtClean="0"/>
              <a:t>Weerstand (R)</a:t>
            </a:r>
          </a:p>
          <a:p>
            <a:pPr algn="l"/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526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r>
              <a:rPr lang="en-GB" altLang="nl-NL" smtClean="0"/>
              <a:t> </a:t>
            </a:r>
            <a:endParaRPr lang="nl-NL" altLang="nl-NL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513453" y="369889"/>
            <a:ext cx="2521010" cy="3542282"/>
          </a:xfrm>
          <a:prstGeom prst="rect">
            <a:avLst/>
          </a:prstGeom>
          <a:noFill/>
          <a:ln w="412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l"/>
            <a:endParaRPr lang="nl-NL" altLang="nl-NL">
              <a:latin typeface="Arial" charset="0"/>
              <a:ea typeface="ＭＳ Ｐゴシック" charset="-128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513453" y="495850"/>
            <a:ext cx="25210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Inleiding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srgbClr val="00B0F0"/>
                </a:solidFill>
              </a:rPr>
              <a:t>Powersystemen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Load flow </a:t>
            </a:r>
            <a:r>
              <a:rPr lang="nl-NL" sz="1800" dirty="0" err="1" smtClean="0"/>
              <a:t>problem</a:t>
            </a:r>
            <a:endParaRPr lang="nl-NL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GPU en MATLAB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Resultaten voor</a:t>
            </a:r>
            <a:br>
              <a:rPr lang="nl-NL" sz="1800" dirty="0" smtClean="0"/>
            </a:br>
            <a:r>
              <a:rPr lang="nl-NL" sz="1800" dirty="0" smtClean="0"/>
              <a:t>load flow </a:t>
            </a:r>
            <a:r>
              <a:rPr lang="nl-NL" sz="1800" dirty="0" err="1" smtClean="0"/>
              <a:t>problems</a:t>
            </a:r>
            <a:endParaRPr lang="nl-NL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err="1" smtClean="0"/>
              <a:t>Poisson</a:t>
            </a:r>
            <a:r>
              <a:rPr lang="nl-NL" sz="1800" dirty="0" smtClean="0"/>
              <a:t> matrix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Parallel programmeren </a:t>
            </a:r>
            <a:br>
              <a:rPr lang="nl-NL" sz="1800" dirty="0" smtClean="0"/>
            </a:br>
            <a:r>
              <a:rPr lang="nl-NL" sz="1800" dirty="0" smtClean="0"/>
              <a:t>Bi-CGSTAB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Conclusie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Vragen</a:t>
            </a:r>
            <a:endParaRPr lang="nl-NL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/>
              <p:cNvSpPr txBox="1"/>
              <p:nvPr/>
            </p:nvSpPr>
            <p:spPr>
              <a:xfrm>
                <a:off x="649775" y="369889"/>
                <a:ext cx="5323735" cy="2034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l-NL" dirty="0" smtClean="0"/>
                  <a:t>Complexe representatie van het vermogen en de stroom:</a:t>
                </a:r>
              </a:p>
              <a:p>
                <a:pPr algn="l"/>
                <a:endParaRPr lang="nl-NL" dirty="0"/>
              </a:p>
              <a:p>
                <a:pPr algn="l"/>
                <a:r>
                  <a:rPr lang="nl-NL" b="0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𝑃</m:t>
                    </m:r>
                    <m:r>
                      <a:rPr lang="nl-NL" b="0" i="1" smtClean="0">
                        <a:latin typeface="Cambria Math"/>
                      </a:rPr>
                      <m:t>=</m:t>
                    </m:r>
                    <m:r>
                      <a:rPr lang="nl-NL" b="0" i="1" smtClean="0">
                        <a:latin typeface="Cambria Math"/>
                      </a:rPr>
                      <m:t>𝑅𝑒</m:t>
                    </m:r>
                    <m:d>
                      <m:dPr>
                        <m:ctrlPr>
                          <a:rPr lang="nl-NL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𝑉</m:t>
                            </m:r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𝐼</m:t>
                            </m:r>
                          </m:e>
                        </m:d>
                        <m:sSup>
                          <m:sSup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nl-NL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nl-NL" b="0" i="1" smtClean="0">
                                <a:latin typeface="Cambria Math"/>
                              </a:rPr>
                              <m:t>𝜑</m:t>
                            </m:r>
                          </m:sup>
                        </m:sSup>
                      </m:e>
                    </m:d>
                  </m:oMath>
                </a14:m>
                <a:endParaRPr lang="nl-NL" b="0" dirty="0" smtClean="0"/>
              </a:p>
              <a:p>
                <a:pPr algn="l"/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b="0" i="0" smtClean="0">
                        <a:latin typeface="Cambria Math"/>
                      </a:rPr>
                      <m:t>Q</m:t>
                    </m:r>
                    <m:r>
                      <a:rPr lang="nl-NL" i="1">
                        <a:latin typeface="Cambria Math"/>
                      </a:rPr>
                      <m:t>=</m:t>
                    </m:r>
                    <m:r>
                      <a:rPr lang="nl-NL" b="0" i="1" smtClean="0">
                        <a:latin typeface="Cambria Math"/>
                      </a:rPr>
                      <m:t>𝐼𝑚</m:t>
                    </m:r>
                    <m:d>
                      <m:dPr>
                        <m:ctrlPr>
                          <a:rPr lang="nl-NL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nl-NL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NL" i="1">
                                <a:latin typeface="Cambria Math"/>
                              </a:rPr>
                              <m:t>𝑉</m:t>
                            </m:r>
                          </m:e>
                        </m:d>
                        <m:d>
                          <m:dPr>
                            <m:begChr m:val="|"/>
                            <m:endChr m:val="|"/>
                            <m:ctrlPr>
                              <a:rPr lang="nl-NL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l-NL" i="1">
                                <a:latin typeface="Cambria Math"/>
                              </a:rPr>
                              <m:t>𝐼</m:t>
                            </m:r>
                          </m:e>
                        </m:d>
                        <m:sSup>
                          <m:sSupPr>
                            <m:ctrlPr>
                              <a:rPr lang="nl-NL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l-NL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nl-NL" i="1">
                                <a:latin typeface="Cambria Math"/>
                              </a:rPr>
                              <m:t>𝑗</m:t>
                            </m:r>
                            <m:r>
                              <a:rPr lang="nl-NL" i="1">
                                <a:latin typeface="Cambria Math"/>
                              </a:rPr>
                              <m:t>𝜑</m:t>
                            </m:r>
                          </m:sup>
                        </m:sSup>
                      </m:e>
                    </m:d>
                  </m:oMath>
                </a14:m>
                <a:r>
                  <a:rPr lang="nl-NL" dirty="0" smtClean="0"/>
                  <a:t> </a:t>
                </a:r>
                <a:endParaRPr lang="nl-NL" dirty="0"/>
              </a:p>
            </p:txBody>
          </p:sp>
        </mc:Choice>
        <mc:Fallback xmlns="">
          <p:sp>
            <p:nvSpPr>
              <p:cNvPr id="3" name="Tekstvak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75" y="369889"/>
                <a:ext cx="5323735" cy="2034018"/>
              </a:xfrm>
              <a:prstGeom prst="rect">
                <a:avLst/>
              </a:prstGeom>
              <a:blipFill rotWithShape="1">
                <a:blip r:embed="rId2"/>
                <a:stretch>
                  <a:fillRect l="-1833" t="-240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/>
              <p:cNvSpPr txBox="1"/>
              <p:nvPr/>
            </p:nvSpPr>
            <p:spPr>
              <a:xfrm>
                <a:off x="703138" y="3407968"/>
                <a:ext cx="538146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nl-NL" dirty="0" smtClean="0"/>
                  <a:t>Kirchhoff’s circuit </a:t>
                </a:r>
                <a:r>
                  <a:rPr lang="nl-NL" dirty="0" err="1" smtClean="0"/>
                  <a:t>laws</a:t>
                </a:r>
                <a:r>
                  <a:rPr lang="nl-NL" dirty="0" smtClean="0"/>
                  <a:t>:</a:t>
                </a:r>
                <a:br>
                  <a:rPr lang="nl-NL" dirty="0" smtClean="0"/>
                </a:br>
                <a:r>
                  <a:rPr lang="nl-NL" dirty="0" smtClean="0"/>
                  <a:t>Het behoud van lading en energie</a:t>
                </a:r>
              </a:p>
              <a:p>
                <a:pPr algn="l"/>
                <a:endParaRPr lang="nl-NL" dirty="0"/>
              </a:p>
              <a:p>
                <a:pPr algn="l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nl-NL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nl-NL" b="0" i="1" smtClean="0"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nl-NL" b="0" i="1" smtClean="0">
                        <a:latin typeface="Cambria Math"/>
                      </a:rPr>
                      <m:t>=0  </m:t>
                    </m:r>
                  </m:oMath>
                </a14:m>
                <a:r>
                  <a:rPr lang="nl-NL" dirty="0" smtClean="0"/>
                  <a:t>  en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nl-NL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nl-NL" b="0" i="1" smtClean="0">
                            <a:latin typeface="Cambria Math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nl-NL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nl-NL" dirty="0" smtClean="0"/>
                  <a:t> </a:t>
                </a:r>
                <a:endParaRPr lang="nl-NL" dirty="0"/>
              </a:p>
            </p:txBody>
          </p:sp>
        </mc:Choice>
        <mc:Fallback xmlns="">
          <p:sp>
            <p:nvSpPr>
              <p:cNvPr id="4" name="Tekstvak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38" y="3407968"/>
                <a:ext cx="5381467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8720" t="-3101" b="-5697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29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r>
              <a:rPr lang="en-GB" altLang="nl-NL" dirty="0" smtClean="0"/>
              <a:t> </a:t>
            </a:r>
            <a:endParaRPr lang="nl-NL" altLang="nl-NL" dirty="0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513453" y="369889"/>
            <a:ext cx="2521010" cy="3542282"/>
          </a:xfrm>
          <a:prstGeom prst="rect">
            <a:avLst/>
          </a:prstGeom>
          <a:noFill/>
          <a:ln w="412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l"/>
            <a:endParaRPr lang="nl-NL" altLang="nl-NL">
              <a:latin typeface="Arial" charset="0"/>
              <a:ea typeface="ＭＳ Ｐゴシック" charset="-128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513453" y="495850"/>
            <a:ext cx="25210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Inleiding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srgbClr val="00B0F0"/>
                </a:solidFill>
              </a:rPr>
              <a:t>Powersystemen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Load flow </a:t>
            </a:r>
            <a:r>
              <a:rPr lang="nl-NL" sz="1800" dirty="0" err="1" smtClean="0"/>
              <a:t>problem</a:t>
            </a:r>
            <a:endParaRPr lang="nl-NL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GPU en MATLAB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Resultaten voor</a:t>
            </a:r>
            <a:br>
              <a:rPr lang="nl-NL" sz="1800" dirty="0" smtClean="0"/>
            </a:br>
            <a:r>
              <a:rPr lang="nl-NL" sz="1800" dirty="0" smtClean="0"/>
              <a:t>load flow </a:t>
            </a:r>
            <a:r>
              <a:rPr lang="nl-NL" sz="1800" dirty="0" err="1" smtClean="0"/>
              <a:t>problems</a:t>
            </a:r>
            <a:endParaRPr lang="nl-NL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err="1" smtClean="0"/>
              <a:t>Poisson</a:t>
            </a:r>
            <a:r>
              <a:rPr lang="nl-NL" sz="1800" dirty="0" smtClean="0"/>
              <a:t> matrix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Parallel programmeren </a:t>
            </a:r>
            <a:br>
              <a:rPr lang="nl-NL" sz="1800" dirty="0" smtClean="0"/>
            </a:br>
            <a:r>
              <a:rPr lang="nl-NL" sz="1800" dirty="0" smtClean="0"/>
              <a:t>Bi-CGSTAB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Conclusie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Vragen</a:t>
            </a:r>
            <a:endParaRPr lang="nl-NL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/>
              <p:cNvSpPr txBox="1"/>
              <p:nvPr/>
            </p:nvSpPr>
            <p:spPr>
              <a:xfrm>
                <a:off x="1128045" y="666572"/>
                <a:ext cx="3149580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dirty="0" smtClean="0"/>
                  <a:t>Power systeem model</a:t>
                </a:r>
              </a:p>
              <a:p>
                <a:pPr algn="l"/>
                <a:endParaRPr lang="nl-NL" dirty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NL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nl-NL" dirty="0" smtClean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nl-NL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nl-NL" dirty="0" smtClean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nl-NL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nl-NL" dirty="0" smtClean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nl-NL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nl-NL" dirty="0" smtClean="0"/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endParaRPr lang="nl-NL" dirty="0"/>
              </a:p>
            </p:txBody>
          </p:sp>
        </mc:Choice>
        <mc:Fallback xmlns="">
          <p:sp>
            <p:nvSpPr>
              <p:cNvPr id="3" name="Tekstvak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045" y="666572"/>
                <a:ext cx="3149580" cy="2677656"/>
              </a:xfrm>
              <a:prstGeom prst="rect">
                <a:avLst/>
              </a:prstGeom>
              <a:blipFill rotWithShape="1">
                <a:blip r:embed="rId2"/>
                <a:stretch>
                  <a:fillRect l="-2901" t="-1818" r="-1934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696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r>
              <a:rPr lang="en-GB" altLang="nl-NL" dirty="0" smtClean="0"/>
              <a:t> </a:t>
            </a:r>
            <a:endParaRPr lang="nl-NL" altLang="nl-NL" dirty="0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513453" y="369889"/>
            <a:ext cx="2521010" cy="3542282"/>
          </a:xfrm>
          <a:prstGeom prst="rect">
            <a:avLst/>
          </a:prstGeom>
          <a:noFill/>
          <a:ln w="412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l"/>
            <a:endParaRPr lang="nl-NL" altLang="nl-NL">
              <a:latin typeface="Arial" charset="0"/>
              <a:ea typeface="ＭＳ Ｐゴシック" charset="-128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513453" y="495850"/>
            <a:ext cx="25210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Inleiding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Powersystemen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srgbClr val="00B0F0"/>
                </a:solidFill>
              </a:rPr>
              <a:t>Load flow </a:t>
            </a:r>
            <a:r>
              <a:rPr lang="nl-NL" sz="1800" dirty="0" err="1" smtClean="0">
                <a:solidFill>
                  <a:srgbClr val="00B0F0"/>
                </a:solidFill>
              </a:rPr>
              <a:t>problem</a:t>
            </a:r>
            <a:endParaRPr lang="nl-NL" sz="1800" dirty="0" smtClean="0">
              <a:solidFill>
                <a:srgbClr val="00B0F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GPU en MATLAB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Resultaten voor</a:t>
            </a:r>
            <a:br>
              <a:rPr lang="nl-NL" sz="1800" dirty="0" smtClean="0"/>
            </a:br>
            <a:r>
              <a:rPr lang="nl-NL" sz="1800" dirty="0" smtClean="0"/>
              <a:t>load flow </a:t>
            </a:r>
            <a:r>
              <a:rPr lang="nl-NL" sz="1800" dirty="0" err="1" smtClean="0"/>
              <a:t>problems</a:t>
            </a:r>
            <a:endParaRPr lang="nl-NL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err="1" smtClean="0"/>
              <a:t>Poisson</a:t>
            </a:r>
            <a:r>
              <a:rPr lang="nl-NL" sz="1800" dirty="0" smtClean="0"/>
              <a:t> matrix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Parallel programmeren </a:t>
            </a:r>
            <a:br>
              <a:rPr lang="nl-NL" sz="1800" dirty="0" smtClean="0"/>
            </a:br>
            <a:r>
              <a:rPr lang="nl-NL" sz="1800" dirty="0" smtClean="0"/>
              <a:t>Bi-CGSTAB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Conclusie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Vragen</a:t>
            </a:r>
            <a:endParaRPr lang="nl-NL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/>
              <p:cNvSpPr txBox="1"/>
              <p:nvPr/>
            </p:nvSpPr>
            <p:spPr>
              <a:xfrm>
                <a:off x="670390" y="369889"/>
                <a:ext cx="6045116" cy="2337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dirty="0" smtClean="0"/>
                  <a:t>We hebben 2N niet lineaire vergelijkingen:</a:t>
                </a:r>
              </a:p>
              <a:p>
                <a:pPr algn="l"/>
                <a:endParaRPr lang="nl-NL" dirty="0"/>
              </a:p>
              <a:p>
                <a:pPr algn="l"/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nl-NL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nl-NL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nl-NL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l-NL" b="0" i="1" smtClean="0">
                            <a:latin typeface="Cambria Math"/>
                          </a:rPr>
                          <m:t>𝑘</m:t>
                        </m:r>
                        <m:r>
                          <a:rPr lang="nl-NL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nl-NL" b="0" i="1" smtClean="0">
                            <a:latin typeface="Cambria Math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/>
                              </a:rPr>
                              <m:t>𝑖𝑘</m:t>
                            </m:r>
                          </m:sub>
                        </m:sSub>
                        <m:r>
                          <a:rPr lang="nl-NL" b="1" i="1" smtClean="0">
                            <a:latin typeface="Cambria Math"/>
                          </a:rPr>
                          <m:t>(</m:t>
                        </m:r>
                        <m:r>
                          <a:rPr lang="nl-NL" b="1" i="1" smtClean="0">
                            <a:latin typeface="Cambria Math"/>
                          </a:rPr>
                          <m:t>𝑽</m:t>
                        </m:r>
                        <m:r>
                          <a:rPr lang="nl-NL" b="1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nl-NL" b="1" dirty="0" smtClean="0"/>
              </a:p>
              <a:p>
                <a:pPr algn="l"/>
                <a:endParaRPr lang="nl-NL" b="1" dirty="0"/>
              </a:p>
              <a:p>
                <a:pPr algn="l"/>
                <a:r>
                  <a:rPr lang="nl-NL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nl-NL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nl-NL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nl-NL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nl-NL" b="0" i="1" smtClean="0">
                            <a:latin typeface="Cambria Math"/>
                          </a:rPr>
                          <m:t>𝑘</m:t>
                        </m:r>
                        <m:r>
                          <a:rPr lang="nl-NL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nl-NL" b="0" i="1" smtClean="0">
                            <a:latin typeface="Cambria Math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l-NL" b="0" i="1" smtClean="0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nl-NL" b="0" i="1" smtClean="0">
                                <a:latin typeface="Cambria Math"/>
                              </a:rPr>
                              <m:t>𝑖𝑘</m:t>
                            </m:r>
                          </m:sub>
                        </m:sSub>
                        <m:r>
                          <a:rPr lang="nl-NL" b="1" i="1" smtClean="0">
                            <a:latin typeface="Cambria Math"/>
                          </a:rPr>
                          <m:t>(</m:t>
                        </m:r>
                        <m:r>
                          <a:rPr lang="nl-NL" b="1" i="1" smtClean="0">
                            <a:latin typeface="Cambria Math"/>
                          </a:rPr>
                          <m:t>𝑽</m:t>
                        </m:r>
                        <m:r>
                          <a:rPr lang="nl-NL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nl-NL" b="1" dirty="0" smtClean="0"/>
              </a:p>
              <a:p>
                <a:pPr algn="l"/>
                <a:endParaRPr lang="nl-NL" b="1" dirty="0"/>
              </a:p>
            </p:txBody>
          </p:sp>
        </mc:Choice>
        <mc:Fallback xmlns="">
          <p:sp>
            <p:nvSpPr>
              <p:cNvPr id="4" name="Tekstvak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90" y="369889"/>
                <a:ext cx="6045116" cy="2337948"/>
              </a:xfrm>
              <a:prstGeom prst="rect">
                <a:avLst/>
              </a:prstGeom>
              <a:blipFill rotWithShape="1">
                <a:blip r:embed="rId2"/>
                <a:stretch>
                  <a:fillRect l="-1613" t="-208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0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r>
              <a:rPr lang="en-GB" altLang="nl-NL" dirty="0" smtClean="0"/>
              <a:t> </a:t>
            </a:r>
            <a:endParaRPr lang="nl-NL" altLang="nl-NL" dirty="0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513453" y="369889"/>
            <a:ext cx="2521010" cy="3542282"/>
          </a:xfrm>
          <a:prstGeom prst="rect">
            <a:avLst/>
          </a:prstGeom>
          <a:noFill/>
          <a:ln w="412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l"/>
            <a:endParaRPr lang="nl-NL" altLang="nl-NL">
              <a:latin typeface="Arial" charset="0"/>
              <a:ea typeface="ＭＳ Ｐゴシック" charset="-128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513453" y="495850"/>
            <a:ext cx="25210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Inleiding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Powersystemen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srgbClr val="00B0F0"/>
                </a:solidFill>
              </a:rPr>
              <a:t>Load flow </a:t>
            </a:r>
            <a:r>
              <a:rPr lang="nl-NL" sz="1800" dirty="0" err="1" smtClean="0">
                <a:solidFill>
                  <a:srgbClr val="00B0F0"/>
                </a:solidFill>
              </a:rPr>
              <a:t>problem</a:t>
            </a:r>
            <a:endParaRPr lang="nl-NL" sz="1800" dirty="0" smtClean="0">
              <a:solidFill>
                <a:srgbClr val="00B0F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GPU en MATLAB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Resultaten voor</a:t>
            </a:r>
            <a:br>
              <a:rPr lang="nl-NL" sz="1800" dirty="0" smtClean="0"/>
            </a:br>
            <a:r>
              <a:rPr lang="nl-NL" sz="1800" dirty="0" smtClean="0"/>
              <a:t>load flow </a:t>
            </a:r>
            <a:r>
              <a:rPr lang="nl-NL" sz="1800" dirty="0" err="1" smtClean="0"/>
              <a:t>problems</a:t>
            </a:r>
            <a:endParaRPr lang="nl-NL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err="1" smtClean="0"/>
              <a:t>Poisson</a:t>
            </a:r>
            <a:r>
              <a:rPr lang="nl-NL" sz="1800" dirty="0" smtClean="0"/>
              <a:t> matrix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Parallel programmeren </a:t>
            </a:r>
            <a:br>
              <a:rPr lang="nl-NL" sz="1800" dirty="0" smtClean="0"/>
            </a:br>
            <a:r>
              <a:rPr lang="nl-NL" sz="1800" dirty="0" smtClean="0"/>
              <a:t>Bi-CGSTAB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Conclusie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Vragen</a:t>
            </a:r>
            <a:endParaRPr lang="nl-NL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/>
              <p:cNvSpPr txBox="1"/>
              <p:nvPr/>
            </p:nvSpPr>
            <p:spPr>
              <a:xfrm>
                <a:off x="948583" y="495850"/>
                <a:ext cx="5594224" cy="3458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dirty="0" smtClean="0"/>
                  <a:t>Newton-</a:t>
                </a:r>
                <a:r>
                  <a:rPr lang="nl-NL" dirty="0" err="1" smtClean="0"/>
                  <a:t>Rapshon</a:t>
                </a:r>
                <a:r>
                  <a:rPr lang="nl-NL" dirty="0" smtClean="0"/>
                  <a:t> methode</a:t>
                </a:r>
              </a:p>
              <a:p>
                <a:pPr algn="l"/>
                <a:endParaRPr lang="nl-NL" dirty="0"/>
              </a:p>
              <a:p>
                <a:pPr algn="l"/>
                <a:endParaRPr lang="nl-NL" dirty="0" smtClean="0"/>
              </a:p>
              <a:p>
                <a:pPr algn="l"/>
                <a:r>
                  <a:rPr lang="nl-NL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l-NL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nl-NL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nl-N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NL" b="1" i="1" smtClean="0">
                            <a:latin typeface="Cambria Math"/>
                          </a:rPr>
                          <m:t>𝑽</m:t>
                        </m:r>
                      </m:e>
                    </m:d>
                    <m:r>
                      <a:rPr lang="nl-NL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nl-NL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l-NL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nl-NL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nl-NL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nl-NL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nl-NL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nl-NL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NL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l-NL" b="1" i="1" smtClean="0">
                                      <a:latin typeface="Cambria Math"/>
                                    </a:rPr>
                                    <m:t>𝑽</m:t>
                                  </m:r>
                                </m:e>
                              </m:d>
                              <m:r>
                                <a:rPr lang="nl-NL" b="0" i="1" smtClean="0">
                                  <a:latin typeface="Cambria Math"/>
                                </a:rPr>
                                <m:t>       </m:t>
                              </m:r>
                              <m:r>
                                <a:rPr lang="nl-NL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nl-NL" b="0" i="1" smtClean="0">
                                  <a:latin typeface="Cambria Math"/>
                                </a:rPr>
                                <m:t>=1 …</m:t>
                              </m:r>
                              <m:r>
                                <a:rPr lang="nl-NL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nl-NL" b="0" i="1" smtClean="0">
                                  <a:latin typeface="Cambria Math"/>
                                </a:rPr>
                                <m:t>           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nl-NL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nl-NL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nl-NL" b="0" i="0" smtClean="0">
                                  <a:latin typeface="Cambria Math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nl-NL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nl-NL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nl-NL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nl-NL" b="1" i="1" smtClean="0">
                                      <a:latin typeface="Cambria Math"/>
                                    </a:rPr>
                                    <m:t>𝑽</m:t>
                                  </m:r>
                                </m:e>
                              </m:d>
                              <m:r>
                                <a:rPr lang="nl-NL" b="0" i="1" smtClean="0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nl-NL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nl-NL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nl-NL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nl-NL" b="0" i="1" smtClean="0">
                                  <a:latin typeface="Cambria Math"/>
                                </a:rPr>
                                <m:t>+1…2</m:t>
                              </m:r>
                              <m:r>
                                <a:rPr lang="nl-NL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nl-NL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nl-NL" b="1" dirty="0" smtClean="0"/>
              </a:p>
              <a:p>
                <a:pPr algn="l"/>
                <a:endParaRPr lang="nl-NL" b="1" dirty="0" smtClean="0"/>
              </a:p>
              <a:p>
                <a:pPr algn="l"/>
                <a:endParaRPr lang="nl-NL" b="1" dirty="0"/>
              </a:p>
              <a:p>
                <a:pPr algn="l"/>
                <a:endParaRPr lang="nl-NL" b="1" dirty="0" smtClean="0"/>
              </a:p>
              <a:p>
                <a:pPr algn="l"/>
                <a:r>
                  <a:rPr lang="nl-NL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b="1" i="1" smtClean="0">
                            <a:latin typeface="Cambria Math"/>
                          </a:rPr>
                          <m:t>𝑽</m:t>
                        </m:r>
                      </m:e>
                      <m:sup>
                        <m:r>
                          <a:rPr lang="nl-NL" b="1" i="1" smtClean="0">
                            <a:latin typeface="Cambria Math"/>
                          </a:rPr>
                          <m:t>𝒌</m:t>
                        </m:r>
                        <m:r>
                          <a:rPr lang="nl-NL" b="1" i="1" smtClean="0">
                            <a:latin typeface="Cambria Math"/>
                          </a:rPr>
                          <m:t>+</m:t>
                        </m:r>
                        <m:r>
                          <a:rPr lang="nl-NL" b="1" i="1" smtClean="0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nl-NL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nl-NL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b="1" i="1" smtClean="0">
                            <a:latin typeface="Cambria Math"/>
                          </a:rPr>
                          <m:t>𝑽</m:t>
                        </m:r>
                      </m:e>
                      <m:sup>
                        <m:r>
                          <a:rPr lang="nl-NL" b="1" i="1" smtClean="0">
                            <a:latin typeface="Cambria Math"/>
                          </a:rPr>
                          <m:t>𝒌</m:t>
                        </m:r>
                      </m:sup>
                    </m:sSup>
                    <m:r>
                      <a:rPr lang="nl-NL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nl-N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/>
                          </a:rPr>
                          <m:t>𝐽</m:t>
                        </m:r>
                      </m:e>
                      <m:sup>
                        <m:r>
                          <a:rPr lang="nl-NL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nl-NL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NL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l-NL" b="1" i="1" smtClean="0">
                                <a:latin typeface="Cambria Math"/>
                              </a:rPr>
                              <m:t>𝑽</m:t>
                            </m:r>
                          </m:e>
                          <m:sup>
                            <m:r>
                              <a:rPr lang="nl-NL" b="1" i="1" smtClean="0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</m:e>
                    </m:d>
                    <m:r>
                      <a:rPr lang="nl-NL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nl-NL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l-NL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l-NL" b="1" i="1" smtClean="0">
                                <a:latin typeface="Cambria Math"/>
                              </a:rPr>
                              <m:t>𝑽</m:t>
                            </m:r>
                          </m:e>
                          <m:sup>
                            <m:r>
                              <a:rPr lang="nl-NL" b="1" i="1" smtClean="0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</m:e>
                    </m:d>
                  </m:oMath>
                </a14:m>
                <a:endParaRPr lang="nl-NL" b="1" dirty="0"/>
              </a:p>
            </p:txBody>
          </p:sp>
        </mc:Choice>
        <mc:Fallback xmlns="">
          <p:sp>
            <p:nvSpPr>
              <p:cNvPr id="3" name="Tekstvak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583" y="495850"/>
                <a:ext cx="5594224" cy="3458896"/>
              </a:xfrm>
              <a:prstGeom prst="rect">
                <a:avLst/>
              </a:prstGeom>
              <a:blipFill rotWithShape="1">
                <a:blip r:embed="rId2"/>
                <a:stretch>
                  <a:fillRect l="-1745" t="-140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682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r>
              <a:rPr lang="en-GB" altLang="nl-NL" dirty="0" smtClean="0"/>
              <a:t> </a:t>
            </a:r>
            <a:endParaRPr lang="nl-NL" altLang="nl-NL" dirty="0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513453" y="369889"/>
            <a:ext cx="2521010" cy="3542282"/>
          </a:xfrm>
          <a:prstGeom prst="rect">
            <a:avLst/>
          </a:prstGeom>
          <a:noFill/>
          <a:ln w="412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l"/>
            <a:endParaRPr lang="nl-NL" altLang="nl-NL">
              <a:latin typeface="Arial" charset="0"/>
              <a:ea typeface="ＭＳ Ｐゴシック" charset="-128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513453" y="495850"/>
            <a:ext cx="25210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Inleiding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Powersystemen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srgbClr val="00B0F0"/>
                </a:solidFill>
              </a:rPr>
              <a:t>Load flow </a:t>
            </a:r>
            <a:r>
              <a:rPr lang="nl-NL" sz="1800" dirty="0" err="1" smtClean="0">
                <a:solidFill>
                  <a:srgbClr val="00B0F0"/>
                </a:solidFill>
              </a:rPr>
              <a:t>problem</a:t>
            </a:r>
            <a:endParaRPr lang="nl-NL" sz="1800" dirty="0" smtClean="0">
              <a:solidFill>
                <a:srgbClr val="00B0F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GPU en MATLAB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Resultaten voor</a:t>
            </a:r>
            <a:br>
              <a:rPr lang="nl-NL" sz="1800" dirty="0" smtClean="0"/>
            </a:br>
            <a:r>
              <a:rPr lang="nl-NL" sz="1800" dirty="0" smtClean="0"/>
              <a:t>load flow </a:t>
            </a:r>
            <a:r>
              <a:rPr lang="nl-NL" sz="1800" dirty="0" err="1" smtClean="0"/>
              <a:t>problems</a:t>
            </a:r>
            <a:endParaRPr lang="nl-NL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err="1" smtClean="0"/>
              <a:t>Poisson</a:t>
            </a:r>
            <a:r>
              <a:rPr lang="nl-NL" sz="1800" dirty="0" smtClean="0"/>
              <a:t> matrix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Parallel programmeren </a:t>
            </a:r>
            <a:br>
              <a:rPr lang="nl-NL" sz="1800" dirty="0" smtClean="0"/>
            </a:br>
            <a:r>
              <a:rPr lang="nl-NL" sz="1800" dirty="0" smtClean="0"/>
              <a:t>Bi-CGSTAB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Conclusie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Vragen</a:t>
            </a:r>
            <a:endParaRPr lang="nl-NL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27" y="140695"/>
            <a:ext cx="5236898" cy="5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30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/>
          <a:lstStyle/>
          <a:p>
            <a:r>
              <a:rPr lang="en-GB" altLang="nl-NL" dirty="0" smtClean="0"/>
              <a:t> </a:t>
            </a:r>
            <a:endParaRPr lang="nl-NL" altLang="nl-NL" dirty="0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513453" y="369889"/>
            <a:ext cx="2521010" cy="3542282"/>
          </a:xfrm>
          <a:prstGeom prst="rect">
            <a:avLst/>
          </a:prstGeom>
          <a:noFill/>
          <a:ln w="41275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algn="l"/>
            <a:endParaRPr lang="nl-NL" altLang="nl-NL">
              <a:latin typeface="Arial" charset="0"/>
              <a:ea typeface="ＭＳ Ｐゴシック" charset="-128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6513453" y="495850"/>
            <a:ext cx="25210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Inleiding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Powersystemen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srgbClr val="00B0F0"/>
                </a:solidFill>
              </a:rPr>
              <a:t>Load flow </a:t>
            </a:r>
            <a:r>
              <a:rPr lang="nl-NL" sz="1800" dirty="0" err="1" smtClean="0">
                <a:solidFill>
                  <a:srgbClr val="00B0F0"/>
                </a:solidFill>
              </a:rPr>
              <a:t>problem</a:t>
            </a:r>
            <a:endParaRPr lang="nl-NL" sz="1800" dirty="0" smtClean="0">
              <a:solidFill>
                <a:srgbClr val="00B0F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GPU en MATLAB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Resultaten voor</a:t>
            </a:r>
            <a:br>
              <a:rPr lang="nl-NL" sz="1800" dirty="0" smtClean="0"/>
            </a:br>
            <a:r>
              <a:rPr lang="nl-NL" sz="1800" dirty="0" smtClean="0"/>
              <a:t>load flow </a:t>
            </a:r>
            <a:r>
              <a:rPr lang="nl-NL" sz="1800" dirty="0" err="1" smtClean="0"/>
              <a:t>problems</a:t>
            </a:r>
            <a:endParaRPr lang="nl-NL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err="1" smtClean="0"/>
              <a:t>Poisson</a:t>
            </a:r>
            <a:r>
              <a:rPr lang="nl-NL" sz="1800" dirty="0" smtClean="0"/>
              <a:t> matrix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Parallel programmeren </a:t>
            </a:r>
            <a:br>
              <a:rPr lang="nl-NL" sz="1800" dirty="0" smtClean="0"/>
            </a:br>
            <a:r>
              <a:rPr lang="nl-NL" sz="1800" dirty="0" smtClean="0"/>
              <a:t>Bi-CGSTAB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Conclusie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sz="1800" dirty="0" smtClean="0"/>
              <a:t>Vragen</a:t>
            </a:r>
            <a:endParaRPr lang="nl-NL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vak 2"/>
              <p:cNvSpPr txBox="1"/>
              <p:nvPr/>
            </p:nvSpPr>
            <p:spPr>
              <a:xfrm>
                <a:off x="1273323" y="386980"/>
                <a:ext cx="2383986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nl-NL" u="sng" dirty="0"/>
                  <a:t>Preconditioners</a:t>
                </a:r>
              </a:p>
              <a:p>
                <a:pPr algn="l"/>
                <a:endParaRPr lang="nl-NL" dirty="0"/>
              </a:p>
              <a:p>
                <a:pPr algn="l"/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/>
                      </a:rPr>
                      <m:t>𝐴𝑢</m:t>
                    </m:r>
                    <m:r>
                      <a:rPr lang="nl-NL" i="1">
                        <a:latin typeface="Cambria Math"/>
                      </a:rPr>
                      <m:t>=</m:t>
                    </m:r>
                    <m:r>
                      <a:rPr lang="nl-NL" i="1">
                        <a:latin typeface="Cambria Math"/>
                      </a:rPr>
                      <m:t>𝑏</m:t>
                    </m:r>
                  </m:oMath>
                </a14:m>
                <a:endParaRPr lang="nl-NL" dirty="0"/>
              </a:p>
              <a:p>
                <a:pPr algn="l"/>
                <a:endParaRPr lang="nl-NL" dirty="0"/>
              </a:p>
              <a:p>
                <a:pPr algn="l"/>
                <a:r>
                  <a:rPr lang="nl-NL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i="1">
                            <a:latin typeface="Cambria Math"/>
                          </a:rPr>
                        </m:ctrlPr>
                      </m:sSupPr>
                      <m:e>
                        <m:r>
                          <a:rPr lang="nl-NL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nl-NL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nl-NL" i="1">
                        <a:latin typeface="Cambria Math"/>
                      </a:rPr>
                      <m:t>𝐴𝑢</m:t>
                    </m:r>
                    <m:r>
                      <a:rPr lang="nl-NL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nl-NL" i="1">
                            <a:latin typeface="Cambria Math"/>
                          </a:rPr>
                        </m:ctrlPr>
                      </m:sSupPr>
                      <m:e>
                        <m:r>
                          <a:rPr lang="nl-NL" i="1">
                            <a:latin typeface="Cambria Math"/>
                          </a:rPr>
                          <m:t>𝑀</m:t>
                        </m:r>
                      </m:e>
                      <m:sup>
                        <m:r>
                          <a:rPr lang="nl-NL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nl-NL" i="1">
                        <a:latin typeface="Cambria Math"/>
                      </a:rPr>
                      <m:t>𝑏</m:t>
                    </m:r>
                  </m:oMath>
                </a14:m>
                <a:endParaRPr lang="nl-NL" dirty="0"/>
              </a:p>
              <a:p>
                <a:pPr algn="l"/>
                <a:endParaRPr lang="nl-NL" dirty="0"/>
              </a:p>
              <a:p>
                <a:pPr algn="l"/>
                <a:r>
                  <a:rPr lang="nl-NL" dirty="0"/>
                  <a:t>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/>
                      </a:rPr>
                      <m:t>𝑀</m:t>
                    </m:r>
                    <m:r>
                      <a:rPr lang="nl-NL" i="1">
                        <a:latin typeface="Cambria Math"/>
                      </a:rPr>
                      <m:t>=</m:t>
                    </m:r>
                    <m:r>
                      <a:rPr lang="nl-NL" i="1">
                        <a:latin typeface="Cambria Math"/>
                      </a:rPr>
                      <m:t>𝑃</m:t>
                    </m:r>
                    <m:sSup>
                      <m:sSupPr>
                        <m:ctrlPr>
                          <a:rPr lang="nl-NL" i="1">
                            <a:latin typeface="Cambria Math"/>
                          </a:rPr>
                        </m:ctrlPr>
                      </m:sSupPr>
                      <m:e>
                        <m:r>
                          <a:rPr lang="nl-NL" i="1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nl-NL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endParaRPr lang="nl-NL" dirty="0"/>
              </a:p>
            </p:txBody>
          </p:sp>
        </mc:Choice>
        <mc:Fallback xmlns="">
          <p:sp>
            <p:nvSpPr>
              <p:cNvPr id="3" name="Tekstvak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323" y="386980"/>
                <a:ext cx="2383986" cy="2677656"/>
              </a:xfrm>
              <a:prstGeom prst="rect">
                <a:avLst/>
              </a:prstGeom>
              <a:blipFill rotWithShape="1">
                <a:blip r:embed="rId2"/>
                <a:stretch>
                  <a:fillRect l="-4092" t="-181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735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">
  <a:themeElements>
    <a:clrScheme name="">
      <a:dk1>
        <a:srgbClr val="000000"/>
      </a:dk1>
      <a:lt1>
        <a:srgbClr val="FFFFFF"/>
      </a:lt1>
      <a:dk2>
        <a:srgbClr val="000000"/>
      </a:dk2>
      <a:lt2>
        <a:srgbClr val="108BD9"/>
      </a:lt2>
      <a:accent1>
        <a:srgbClr val="ADC610"/>
      </a:accent1>
      <a:accent2>
        <a:srgbClr val="002B60"/>
      </a:accent2>
      <a:accent3>
        <a:srgbClr val="FFFFFF"/>
      </a:accent3>
      <a:accent4>
        <a:srgbClr val="000000"/>
      </a:accent4>
      <a:accent5>
        <a:srgbClr val="D3DFAA"/>
      </a:accent5>
      <a:accent6>
        <a:srgbClr val="002656"/>
      </a:accent6>
      <a:hlink>
        <a:srgbClr val="A10058"/>
      </a:hlink>
      <a:folHlink>
        <a:srgbClr val="66BCAA"/>
      </a:folHlink>
    </a:clrScheme>
    <a:fontScheme name="text">
      <a:majorFont>
        <a:latin typeface="Bookman Old Style"/>
        <a:ea typeface=""/>
        <a:cs typeface=""/>
      </a:majorFont>
      <a:minorFont>
        <a:latin typeface="Tahoma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text 1">
        <a:dk1>
          <a:srgbClr val="000000"/>
        </a:dk1>
        <a:lt1>
          <a:srgbClr val="FFFFFF"/>
        </a:lt1>
        <a:dk2>
          <a:srgbClr val="000000"/>
        </a:dk2>
        <a:lt2>
          <a:srgbClr val="108BD9"/>
        </a:lt2>
        <a:accent1>
          <a:srgbClr val="C1C700"/>
        </a:accent1>
        <a:accent2>
          <a:srgbClr val="003B74"/>
        </a:accent2>
        <a:accent3>
          <a:srgbClr val="FFFFFF"/>
        </a:accent3>
        <a:accent4>
          <a:srgbClr val="000000"/>
        </a:accent4>
        <a:accent5>
          <a:srgbClr val="DDE0AA"/>
        </a:accent5>
        <a:accent6>
          <a:srgbClr val="003568"/>
        </a:accent6>
        <a:hlink>
          <a:srgbClr val="C2006E"/>
        </a:hlink>
        <a:folHlink>
          <a:srgbClr val="7FC6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11858</TotalTime>
  <Words>781</Words>
  <Application>Microsoft Office PowerPoint</Application>
  <PresentationFormat>Diavoorstelling (4:3)</PresentationFormat>
  <Paragraphs>386</Paragraphs>
  <Slides>29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0" baseType="lpstr">
      <vt:lpstr>text</vt:lpstr>
      <vt:lpstr>Load Flow Problem Parallel Programming on the GPU with MATLAB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biwilderd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Missie en Visie TU Delft</dc:title>
  <dc:creator>Bianca Wighman</dc:creator>
  <cp:lastModifiedBy>Erik</cp:lastModifiedBy>
  <cp:revision>1149</cp:revision>
  <cp:lastPrinted>2010-08-18T11:28:56Z</cp:lastPrinted>
  <dcterms:created xsi:type="dcterms:W3CDTF">2011-02-22T09:03:58Z</dcterms:created>
  <dcterms:modified xsi:type="dcterms:W3CDTF">2015-02-06T11:58:04Z</dcterms:modified>
</cp:coreProperties>
</file>