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9"/>
  </p:notesMasterIdLst>
  <p:handoutMasterIdLst>
    <p:handoutMasterId r:id="rId30"/>
  </p:handoutMasterIdLst>
  <p:sldIdLst>
    <p:sldId id="377" r:id="rId2"/>
    <p:sldId id="395" r:id="rId3"/>
    <p:sldId id="405" r:id="rId4"/>
    <p:sldId id="408" r:id="rId5"/>
    <p:sldId id="378" r:id="rId6"/>
    <p:sldId id="407" r:id="rId7"/>
    <p:sldId id="390" r:id="rId8"/>
    <p:sldId id="409" r:id="rId9"/>
    <p:sldId id="380" r:id="rId10"/>
    <p:sldId id="398" r:id="rId11"/>
    <p:sldId id="403" r:id="rId12"/>
    <p:sldId id="400" r:id="rId13"/>
    <p:sldId id="386" r:id="rId14"/>
    <p:sldId id="410" r:id="rId15"/>
    <p:sldId id="411" r:id="rId16"/>
    <p:sldId id="427" r:id="rId17"/>
    <p:sldId id="415" r:id="rId18"/>
    <p:sldId id="416" r:id="rId19"/>
    <p:sldId id="417" r:id="rId20"/>
    <p:sldId id="425" r:id="rId21"/>
    <p:sldId id="418" r:id="rId22"/>
    <p:sldId id="424" r:id="rId23"/>
    <p:sldId id="423" r:id="rId24"/>
    <p:sldId id="426" r:id="rId25"/>
    <p:sldId id="388" r:id="rId26"/>
    <p:sldId id="384" r:id="rId27"/>
    <p:sldId id="401" r:id="rId28"/>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1296">
          <p15:clr>
            <a:srgbClr val="A4A3A4"/>
          </p15:clr>
        </p15:guide>
        <p15:guide id="2" pos="2901">
          <p15:clr>
            <a:srgbClr val="A4A3A4"/>
          </p15:clr>
        </p15:guide>
        <p15:guide id="3" pos="576">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nk, W.M. (RADI)" initials="WMB"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85"/>
    <a:srgbClr val="0F1150"/>
    <a:srgbClr val="B2B2B2"/>
    <a:srgbClr val="ADC610"/>
    <a:srgbClr val="7BA0C9"/>
    <a:srgbClr val="77C0D7"/>
    <a:srgbClr val="775CD7"/>
    <a:srgbClr val="FB0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54" autoAdjust="0"/>
  </p:normalViewPr>
  <p:slideViewPr>
    <p:cSldViewPr snapToGrid="0">
      <p:cViewPr varScale="1">
        <p:scale>
          <a:sx n="98" d="100"/>
          <a:sy n="98" d="100"/>
        </p:scale>
        <p:origin x="-354" y="-108"/>
      </p:cViewPr>
      <p:guideLst>
        <p:guide orient="horz" pos="1296"/>
        <p:guide pos="2901"/>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notesViewPr>
    <p:cSldViewPr snapToGrid="0">
      <p:cViewPr varScale="1">
        <p:scale>
          <a:sx n="78" d="100"/>
          <a:sy n="78" d="100"/>
        </p:scale>
        <p:origin x="-3324" y="-108"/>
      </p:cViewPr>
      <p:guideLst>
        <p:guide orient="horz" pos="3128"/>
        <p:guide pos="214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4-20T15:02:24.807" idx="19">
    <p:pos x="4848" y="656"/>
    <p:text>Misschien
Design-procedure: Numerical modeling</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4-20T15:04:03.567" idx="13">
    <p:pos x="528" y="1038"/>
    <p:text>Ik zou wat asymmetrie verwachten in de propagatierichting. Had je geleiding (sigma) gebruikt? Propagatie is in y-richting, x-polarisatie? Kun je anders de velden controleren met het simulatie.m script?
De 'issue' met de nauwkeurigheid rond overgangen komt hierin niet naar voren, maar daar ga je wel op voortborduren. Misschien wil je dit voorbeeld op lagere resolutie in x- of y- plots vergelijken met de analytische oplossing? Of laag met hoog om het sprongetje aan te geven.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4-20T14:50:08.126" idx="14">
    <p:pos x="863" y="1268"/>
    <p:text>Misschien kun je de binneste eps_r rood maken of omcirkelen ofzo, zodat ie er meer uitsprint? Het is nu erg 'zoek de verschillen'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ea typeface="ＭＳ Ｐゴシック" pitchFamily="34" charset="-128"/>
                <a:cs typeface="Arial" charset="0"/>
              </a:defRPr>
            </a:lvl1pPr>
          </a:lstStyle>
          <a:p>
            <a:pPr>
              <a:defRPr/>
            </a:pPr>
            <a:endParaRPr lang="nl-NL" altLang="nl-NL"/>
          </a:p>
        </p:txBody>
      </p:sp>
      <p:sp>
        <p:nvSpPr>
          <p:cNvPr id="111619"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ea typeface="ＭＳ Ｐゴシック" pitchFamily="34" charset="-128"/>
                <a:cs typeface="Arial" charset="0"/>
              </a:defRPr>
            </a:lvl1pPr>
          </a:lstStyle>
          <a:p>
            <a:pPr>
              <a:defRPr/>
            </a:pPr>
            <a:fld id="{4B5571D8-31F9-4D97-A4E6-5E3AB0AFA826}" type="datetime1">
              <a:rPr lang="en-US" altLang="nl-NL"/>
              <a:pPr>
                <a:defRPr/>
              </a:pPr>
              <a:t>4/23/2015</a:t>
            </a:fld>
            <a:endParaRPr lang="en-US" altLang="nl-NL"/>
          </a:p>
        </p:txBody>
      </p:sp>
      <p:sp>
        <p:nvSpPr>
          <p:cNvPr id="111620"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a typeface="ＭＳ Ｐゴシック" pitchFamily="34" charset="-128"/>
                <a:cs typeface="Arial" charset="0"/>
              </a:defRPr>
            </a:lvl1pPr>
          </a:lstStyle>
          <a:p>
            <a:pPr>
              <a:defRPr/>
            </a:pPr>
            <a:endParaRPr lang="nl-NL" altLang="nl-NL"/>
          </a:p>
        </p:txBody>
      </p:sp>
      <p:sp>
        <p:nvSpPr>
          <p:cNvPr id="111621"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fld id="{68DAA52A-25A4-4750-9B73-4F7C68661D18}" type="slidenum">
              <a:rPr lang="en-US" altLang="nl-NL"/>
              <a:pPr/>
              <a:t>‹#›</a:t>
            </a:fld>
            <a:endParaRPr lang="en-US" altLang="nl-NL"/>
          </a:p>
        </p:txBody>
      </p:sp>
    </p:spTree>
    <p:extLst>
      <p:ext uri="{BB962C8B-B14F-4D97-AF65-F5344CB8AC3E}">
        <p14:creationId xmlns:p14="http://schemas.microsoft.com/office/powerpoint/2010/main" val="2398077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34" charset="-128"/>
                <a:cs typeface="Arial" charset="0"/>
              </a:defRPr>
            </a:lvl1pPr>
          </a:lstStyle>
          <a:p>
            <a:pPr>
              <a:defRPr/>
            </a:pPr>
            <a:endParaRPr lang="nl-NL" altLang="nl-NL"/>
          </a:p>
        </p:txBody>
      </p:sp>
      <p:sp>
        <p:nvSpPr>
          <p:cNvPr id="4099" name="Rectangle 3"/>
          <p:cNvSpPr>
            <a:spLocks noGrp="1" noChangeArrowheads="1"/>
          </p:cNvSpPr>
          <p:nvPr>
            <p:ph type="dt" idx="1"/>
          </p:nvPr>
        </p:nvSpPr>
        <p:spPr bwMode="auto">
          <a:xfrm>
            <a:off x="3849688" y="0"/>
            <a:ext cx="2944812"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34" charset="-128"/>
                <a:cs typeface="Arial" charset="0"/>
              </a:defRPr>
            </a:lvl1pPr>
          </a:lstStyle>
          <a:p>
            <a:pPr>
              <a:defRPr/>
            </a:pPr>
            <a:endParaRPr lang="nl-NL" altLang="nl-NL"/>
          </a:p>
        </p:txBody>
      </p:sp>
      <p:sp>
        <p:nvSpPr>
          <p:cNvPr id="2253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8050"/>
            <a:ext cx="4981575" cy="4468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34" charset="-128"/>
                <a:cs typeface="Arial" charset="0"/>
              </a:defRPr>
            </a:lvl1pPr>
          </a:lstStyle>
          <a:p>
            <a:pPr>
              <a:defRPr/>
            </a:pPr>
            <a:endParaRPr lang="nl-NL" altLang="nl-NL"/>
          </a:p>
        </p:txBody>
      </p:sp>
      <p:sp>
        <p:nvSpPr>
          <p:cNvPr id="4103"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ea typeface="ＭＳ Ｐゴシック" panose="020B0600070205080204" pitchFamily="34" charset="-128"/>
              </a:defRPr>
            </a:lvl1pPr>
          </a:lstStyle>
          <a:p>
            <a:fld id="{9BABA715-80A5-4BFB-92B9-E3EFC97497D3}" type="slidenum">
              <a:rPr lang="en-US" altLang="nl-NL"/>
              <a:pPr/>
              <a:t>‹#›</a:t>
            </a:fld>
            <a:endParaRPr lang="en-US" altLang="nl-NL"/>
          </a:p>
        </p:txBody>
      </p:sp>
    </p:spTree>
    <p:extLst>
      <p:ext uri="{BB962C8B-B14F-4D97-AF65-F5344CB8AC3E}">
        <p14:creationId xmlns:p14="http://schemas.microsoft.com/office/powerpoint/2010/main" val="543988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1</a:t>
            </a:fld>
            <a:endParaRPr lang="en-US" altLang="nl-NL"/>
          </a:p>
        </p:txBody>
      </p:sp>
    </p:spTree>
    <p:extLst>
      <p:ext uri="{BB962C8B-B14F-4D97-AF65-F5344CB8AC3E}">
        <p14:creationId xmlns:p14="http://schemas.microsoft.com/office/powerpoint/2010/main" val="416251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12</a:t>
            </a:fld>
            <a:endParaRPr lang="en-US" altLang="nl-NL"/>
          </a:p>
        </p:txBody>
      </p:sp>
    </p:spTree>
    <p:extLst>
      <p:ext uri="{BB962C8B-B14F-4D97-AF65-F5344CB8AC3E}">
        <p14:creationId xmlns:p14="http://schemas.microsoft.com/office/powerpoint/2010/main" val="400285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nl-NL" altLang="nl-NL" dirty="0" smtClean="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EB1857F2-CE16-40DC-964F-4FAE5A7B440E}" type="slidenum">
              <a:rPr lang="en-US" altLang="nl-NL" sz="1200">
                <a:latin typeface="Arial" panose="020B0604020202020204" pitchFamily="34" charset="0"/>
              </a:rPr>
              <a:pPr/>
              <a:t>13</a:t>
            </a:fld>
            <a:endParaRPr lang="en-US" altLang="nl-NL" sz="1200">
              <a:latin typeface="Arial" panose="020B0604020202020204" pitchFamily="34" charset="0"/>
            </a:endParaRPr>
          </a:p>
        </p:txBody>
      </p:sp>
    </p:spTree>
    <p:extLst>
      <p:ext uri="{BB962C8B-B14F-4D97-AF65-F5344CB8AC3E}">
        <p14:creationId xmlns:p14="http://schemas.microsoft.com/office/powerpoint/2010/main" val="408739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14</a:t>
            </a:fld>
            <a:endParaRPr lang="en-US" altLang="nl-NL"/>
          </a:p>
        </p:txBody>
      </p:sp>
    </p:spTree>
    <p:extLst>
      <p:ext uri="{BB962C8B-B14F-4D97-AF65-F5344CB8AC3E}">
        <p14:creationId xmlns:p14="http://schemas.microsoft.com/office/powerpoint/2010/main" val="405383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15</a:t>
            </a:fld>
            <a:endParaRPr lang="en-US" altLang="nl-NL"/>
          </a:p>
        </p:txBody>
      </p:sp>
    </p:spTree>
    <p:extLst>
      <p:ext uri="{BB962C8B-B14F-4D97-AF65-F5344CB8AC3E}">
        <p14:creationId xmlns:p14="http://schemas.microsoft.com/office/powerpoint/2010/main" val="54558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l-NL" dirty="0" smtClean="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16</a:t>
            </a:fld>
            <a:endParaRPr lang="en-US" altLang="nl-NL"/>
          </a:p>
        </p:txBody>
      </p:sp>
    </p:spTree>
    <p:extLst>
      <p:ext uri="{BB962C8B-B14F-4D97-AF65-F5344CB8AC3E}">
        <p14:creationId xmlns:p14="http://schemas.microsoft.com/office/powerpoint/2010/main" val="307851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17</a:t>
            </a:fld>
            <a:endParaRPr lang="en-US" altLang="nl-NL"/>
          </a:p>
        </p:txBody>
      </p:sp>
    </p:spTree>
    <p:extLst>
      <p:ext uri="{BB962C8B-B14F-4D97-AF65-F5344CB8AC3E}">
        <p14:creationId xmlns:p14="http://schemas.microsoft.com/office/powerpoint/2010/main" val="371178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18</a:t>
            </a:fld>
            <a:endParaRPr lang="en-US" altLang="nl-NL"/>
          </a:p>
        </p:txBody>
      </p:sp>
    </p:spTree>
    <p:extLst>
      <p:ext uri="{BB962C8B-B14F-4D97-AF65-F5344CB8AC3E}">
        <p14:creationId xmlns:p14="http://schemas.microsoft.com/office/powerpoint/2010/main" val="1356369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19</a:t>
            </a:fld>
            <a:endParaRPr lang="en-US" altLang="nl-NL"/>
          </a:p>
        </p:txBody>
      </p:sp>
    </p:spTree>
    <p:extLst>
      <p:ext uri="{BB962C8B-B14F-4D97-AF65-F5344CB8AC3E}">
        <p14:creationId xmlns:p14="http://schemas.microsoft.com/office/powerpoint/2010/main" val="255360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20</a:t>
            </a:fld>
            <a:endParaRPr lang="en-US" altLang="nl-NL"/>
          </a:p>
        </p:txBody>
      </p:sp>
    </p:spTree>
    <p:extLst>
      <p:ext uri="{BB962C8B-B14F-4D97-AF65-F5344CB8AC3E}">
        <p14:creationId xmlns:p14="http://schemas.microsoft.com/office/powerpoint/2010/main" val="3807488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25</a:t>
            </a:fld>
            <a:endParaRPr lang="en-US" altLang="nl-NL"/>
          </a:p>
        </p:txBody>
      </p:sp>
    </p:spTree>
    <p:extLst>
      <p:ext uri="{BB962C8B-B14F-4D97-AF65-F5344CB8AC3E}">
        <p14:creationId xmlns:p14="http://schemas.microsoft.com/office/powerpoint/2010/main" val="113844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dirty="0" smtClean="0">
              <a:ea typeface="ＭＳ Ｐゴシック" panose="020B0600070205080204"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ED0FEAF3-DA5E-4737-8F36-850ECB278C38}" type="slidenum">
              <a:rPr lang="en-US" altLang="nl-NL" sz="1200">
                <a:latin typeface="Arial" panose="020B0604020202020204" pitchFamily="34" charset="0"/>
              </a:rPr>
              <a:pPr/>
              <a:t>2</a:t>
            </a:fld>
            <a:endParaRPr lang="en-US" altLang="nl-NL" sz="1200">
              <a:latin typeface="Arial" panose="020B0604020202020204" pitchFamily="34" charset="0"/>
            </a:endParaRPr>
          </a:p>
        </p:txBody>
      </p:sp>
    </p:spTree>
    <p:extLst>
      <p:ext uri="{BB962C8B-B14F-4D97-AF65-F5344CB8AC3E}">
        <p14:creationId xmlns:p14="http://schemas.microsoft.com/office/powerpoint/2010/main" val="3245578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D26B3E84-F22E-48A4-9D06-CEB04643E7DC}" type="slidenum">
              <a:rPr lang="en-US" altLang="nl-NL" sz="1200">
                <a:latin typeface="Arial" panose="020B0604020202020204" pitchFamily="34" charset="0"/>
              </a:rPr>
              <a:pPr/>
              <a:t>26</a:t>
            </a:fld>
            <a:endParaRPr lang="en-US" altLang="nl-NL" sz="1200">
              <a:latin typeface="Arial" panose="020B0604020202020204" pitchFamily="34" charset="0"/>
            </a:endParaRPr>
          </a:p>
        </p:txBody>
      </p:sp>
    </p:spTree>
    <p:extLst>
      <p:ext uri="{BB962C8B-B14F-4D97-AF65-F5344CB8AC3E}">
        <p14:creationId xmlns:p14="http://schemas.microsoft.com/office/powerpoint/2010/main" val="1576752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27</a:t>
            </a:fld>
            <a:endParaRPr lang="en-US" altLang="nl-NL"/>
          </a:p>
        </p:txBody>
      </p:sp>
    </p:spTree>
    <p:extLst>
      <p:ext uri="{BB962C8B-B14F-4D97-AF65-F5344CB8AC3E}">
        <p14:creationId xmlns:p14="http://schemas.microsoft.com/office/powerpoint/2010/main" val="286185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nl-NL" dirty="0" smtClean="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3</a:t>
            </a:fld>
            <a:endParaRPr lang="en-US" altLang="nl-NL"/>
          </a:p>
        </p:txBody>
      </p:sp>
    </p:spTree>
    <p:extLst>
      <p:ext uri="{BB962C8B-B14F-4D97-AF65-F5344CB8AC3E}">
        <p14:creationId xmlns:p14="http://schemas.microsoft.com/office/powerpoint/2010/main" val="202291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anose="020B0600070205080204"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0076BD29-CD89-444E-9E2E-B36B43EE031D}" type="slidenum">
              <a:rPr lang="en-US" altLang="nl-NL" sz="1200">
                <a:latin typeface="Arial" panose="020B0604020202020204" pitchFamily="34" charset="0"/>
              </a:rPr>
              <a:pPr/>
              <a:t>5</a:t>
            </a:fld>
            <a:endParaRPr lang="en-US" altLang="nl-NL" sz="1200">
              <a:latin typeface="Arial" panose="020B0604020202020204" pitchFamily="34" charset="0"/>
            </a:endParaRPr>
          </a:p>
        </p:txBody>
      </p:sp>
    </p:spTree>
    <p:extLst>
      <p:ext uri="{BB962C8B-B14F-4D97-AF65-F5344CB8AC3E}">
        <p14:creationId xmlns:p14="http://schemas.microsoft.com/office/powerpoint/2010/main" val="94302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6</a:t>
            </a:fld>
            <a:endParaRPr lang="en-US" altLang="nl-NL"/>
          </a:p>
        </p:txBody>
      </p:sp>
    </p:spTree>
    <p:extLst>
      <p:ext uri="{BB962C8B-B14F-4D97-AF65-F5344CB8AC3E}">
        <p14:creationId xmlns:p14="http://schemas.microsoft.com/office/powerpoint/2010/main" val="240823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nl-NL" altLang="nl-NL" dirty="0" smtClean="0">
              <a:ea typeface="ＭＳ Ｐゴシック" panose="020B0600070205080204"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F2F21D79-2C3A-414D-8540-38D9F4ECC68A}" type="slidenum">
              <a:rPr lang="en-US" altLang="nl-NL" sz="1200">
                <a:latin typeface="Arial" panose="020B0604020202020204" pitchFamily="34" charset="0"/>
              </a:rPr>
              <a:pPr/>
              <a:t>7</a:t>
            </a:fld>
            <a:endParaRPr lang="en-US" altLang="nl-NL" sz="1200">
              <a:latin typeface="Arial" panose="020B0604020202020204" pitchFamily="34" charset="0"/>
            </a:endParaRPr>
          </a:p>
        </p:txBody>
      </p:sp>
    </p:spTree>
    <p:extLst>
      <p:ext uri="{BB962C8B-B14F-4D97-AF65-F5344CB8AC3E}">
        <p14:creationId xmlns:p14="http://schemas.microsoft.com/office/powerpoint/2010/main" val="2053201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9</a:t>
            </a:fld>
            <a:endParaRPr lang="en-US" altLang="nl-NL"/>
          </a:p>
        </p:txBody>
      </p:sp>
    </p:spTree>
    <p:extLst>
      <p:ext uri="{BB962C8B-B14F-4D97-AF65-F5344CB8AC3E}">
        <p14:creationId xmlns:p14="http://schemas.microsoft.com/office/powerpoint/2010/main" val="15815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10</a:t>
            </a:fld>
            <a:endParaRPr lang="en-US" altLang="nl-NL"/>
          </a:p>
        </p:txBody>
      </p:sp>
    </p:spTree>
    <p:extLst>
      <p:ext uri="{BB962C8B-B14F-4D97-AF65-F5344CB8AC3E}">
        <p14:creationId xmlns:p14="http://schemas.microsoft.com/office/powerpoint/2010/main" val="155463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l-NL" dirty="0"/>
          </a:p>
        </p:txBody>
      </p:sp>
      <p:sp>
        <p:nvSpPr>
          <p:cNvPr id="4" name="Slide Number Placeholder 3"/>
          <p:cNvSpPr>
            <a:spLocks noGrp="1"/>
          </p:cNvSpPr>
          <p:nvPr>
            <p:ph type="sldNum" sz="quarter" idx="10"/>
          </p:nvPr>
        </p:nvSpPr>
        <p:spPr/>
        <p:txBody>
          <a:bodyPr/>
          <a:lstStyle/>
          <a:p>
            <a:fld id="{9BABA715-80A5-4BFB-92B9-E3EFC97497D3}" type="slidenum">
              <a:rPr lang="en-US" altLang="nl-NL" smtClean="0"/>
              <a:pPr/>
              <a:t>11</a:t>
            </a:fld>
            <a:endParaRPr lang="en-US" altLang="nl-NL"/>
          </a:p>
        </p:txBody>
      </p:sp>
    </p:spTree>
    <p:extLst>
      <p:ext uri="{BB962C8B-B14F-4D97-AF65-F5344CB8AC3E}">
        <p14:creationId xmlns:p14="http://schemas.microsoft.com/office/powerpoint/2010/main" val="311887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71488" y="2055813"/>
            <a:ext cx="7307262" cy="1897062"/>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defRPr/>
            </a:pPr>
            <a:endParaRPr lang="nl-NL" altLang="nl-NL" smtClean="0">
              <a:latin typeface="Arial" charset="0"/>
              <a:ea typeface="ＭＳ Ｐゴシック" pitchFamily="34" charset="-128"/>
            </a:endParaRPr>
          </a:p>
        </p:txBody>
      </p:sp>
      <p:sp>
        <p:nvSpPr>
          <p:cNvPr id="2" name="Titel 1"/>
          <p:cNvSpPr>
            <a:spLocks noGrp="1"/>
          </p:cNvSpPr>
          <p:nvPr>
            <p:ph type="ctrTitle"/>
          </p:nvPr>
        </p:nvSpPr>
        <p:spPr>
          <a:xfrm>
            <a:off x="685799" y="2155827"/>
            <a:ext cx="6798733" cy="646642"/>
          </a:xfrm>
        </p:spPr>
        <p:txBody>
          <a:bodyPr/>
          <a:lstStyle>
            <a:lvl1pPr>
              <a:defRPr baseline="0">
                <a:solidFill>
                  <a:schemeClr val="bg1"/>
                </a:solidFill>
              </a:defRPr>
            </a:lvl1pPr>
          </a:lstStyle>
          <a:p>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title</a:t>
            </a:r>
            <a:r>
              <a:rPr lang="nl-NL" dirty="0" smtClean="0"/>
              <a:t> </a:t>
            </a:r>
            <a:r>
              <a:rPr lang="nl-NL" dirty="0" err="1" smtClean="0"/>
              <a:t>style</a:t>
            </a:r>
            <a:endParaRPr lang="nl-NL" dirty="0"/>
          </a:p>
        </p:txBody>
      </p:sp>
      <p:sp>
        <p:nvSpPr>
          <p:cNvPr id="3" name="Ondertitel 2"/>
          <p:cNvSpPr>
            <a:spLocks noGrp="1"/>
          </p:cNvSpPr>
          <p:nvPr>
            <p:ph type="subTitle" idx="1"/>
          </p:nvPr>
        </p:nvSpPr>
        <p:spPr>
          <a:xfrm>
            <a:off x="694265" y="2861729"/>
            <a:ext cx="6781801" cy="1016004"/>
          </a:xfrm>
        </p:spPr>
        <p:txBody>
          <a:bodyPr/>
          <a:lstStyle>
            <a:lvl1pPr marL="0" indent="0" algn="l">
              <a:buNone/>
              <a:defRPr>
                <a:solidFill>
                  <a:srgbClr val="00A6D6"/>
                </a:solidFill>
                <a:latin typeface="Bookman Old Style"/>
                <a:cs typeface="Bookman Old Styl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subtitle</a:t>
            </a:r>
            <a:r>
              <a:rPr lang="nl-NL" dirty="0" smtClean="0"/>
              <a:t> </a:t>
            </a:r>
            <a:r>
              <a:rPr lang="nl-NL" dirty="0" err="1" smtClean="0"/>
              <a:t>style</a:t>
            </a:r>
            <a:endParaRPr lang="nl-NL" dirty="0"/>
          </a:p>
        </p:txBody>
      </p:sp>
    </p:spTree>
    <p:extLst>
      <p:ext uri="{BB962C8B-B14F-4D97-AF65-F5344CB8AC3E}">
        <p14:creationId xmlns:p14="http://schemas.microsoft.com/office/powerpoint/2010/main" val="47295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51928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48474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57200"/>
            <a:ext cx="1789112" cy="487838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17575" y="457200"/>
            <a:ext cx="5218113" cy="48783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96507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457200"/>
            <a:ext cx="7159625" cy="1066800"/>
          </a:xfrm>
        </p:spPr>
        <p:txBody>
          <a:bodyPr/>
          <a:lstStyle/>
          <a:p>
            <a:r>
              <a:rPr lang="en-US"/>
              <a:t>Click to edit Master title style</a:t>
            </a:r>
          </a:p>
        </p:txBody>
      </p:sp>
      <p:sp>
        <p:nvSpPr>
          <p:cNvPr id="3" name="Content Placeholder 2"/>
          <p:cNvSpPr>
            <a:spLocks noGrp="1"/>
          </p:cNvSpPr>
          <p:nvPr>
            <p:ph sz="half" idx="1"/>
          </p:nvPr>
        </p:nvSpPr>
        <p:spPr>
          <a:xfrm>
            <a:off x="925513" y="1828800"/>
            <a:ext cx="3492500" cy="350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0413" y="1828800"/>
            <a:ext cx="3494087"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0413" y="3657600"/>
            <a:ext cx="3494087" cy="1677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6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185770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74788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08679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25513" y="1828800"/>
            <a:ext cx="3492500"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0413" y="1828800"/>
            <a:ext cx="3494087"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53452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71064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05079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4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27916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917575" y="457200"/>
            <a:ext cx="71596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smtClean="0"/>
              <a:t>Click to edit Master title style</a:t>
            </a:r>
            <a:br>
              <a:rPr lang="nl-NL" altLang="nl-NL" smtClean="0"/>
            </a:br>
            <a:endParaRPr lang="nl-NL" altLang="nl-NL" smtClean="0"/>
          </a:p>
        </p:txBody>
      </p:sp>
      <p:sp>
        <p:nvSpPr>
          <p:cNvPr id="1027" name="Rectangle 11"/>
          <p:cNvSpPr>
            <a:spLocks noGrp="1" noChangeArrowheads="1"/>
          </p:cNvSpPr>
          <p:nvPr>
            <p:ph type="body" idx="1"/>
          </p:nvPr>
        </p:nvSpPr>
        <p:spPr bwMode="auto">
          <a:xfrm>
            <a:off x="925513" y="1828800"/>
            <a:ext cx="7138987"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smtClean="0"/>
              <a:t>Click to edit Master text styles</a:t>
            </a:r>
          </a:p>
          <a:p>
            <a:pPr lvl="1"/>
            <a:r>
              <a:rPr lang="nl-NL" altLang="nl-NL" smtClean="0"/>
              <a:t>Second level</a:t>
            </a:r>
          </a:p>
          <a:p>
            <a:pPr lvl="2"/>
            <a:r>
              <a:rPr lang="nl-NL" altLang="nl-NL" smtClean="0"/>
              <a:t>Third level</a:t>
            </a:r>
          </a:p>
        </p:txBody>
      </p:sp>
      <p:sp>
        <p:nvSpPr>
          <p:cNvPr id="1028" name="Rectangle 13"/>
          <p:cNvSpPr>
            <a:spLocks noChangeArrowheads="1"/>
          </p:cNvSpPr>
          <p:nvPr userDrawn="1"/>
        </p:nvSpPr>
        <p:spPr bwMode="auto">
          <a:xfrm>
            <a:off x="0" y="6132513"/>
            <a:ext cx="9144000" cy="725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defRPr/>
            </a:pPr>
            <a:endParaRPr lang="nl-NL" altLang="nl-NL" sz="2200" smtClean="0"/>
          </a:p>
        </p:txBody>
      </p:sp>
      <p:sp>
        <p:nvSpPr>
          <p:cNvPr id="1029" name="Rectangle 19"/>
          <p:cNvSpPr>
            <a:spLocks noChangeArrowheads="1"/>
          </p:cNvSpPr>
          <p:nvPr userDrawn="1"/>
        </p:nvSpPr>
        <p:spPr bwMode="auto">
          <a:xfrm>
            <a:off x="0" y="6584950"/>
            <a:ext cx="9144000" cy="273050"/>
          </a:xfrm>
          <a:prstGeom prst="rect">
            <a:avLst/>
          </a:prstGeom>
          <a:solidFill>
            <a:srgbClr val="00A6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defRPr/>
            </a:pPr>
            <a:endParaRPr lang="nl-NL" altLang="nl-NL" sz="2200" smtClean="0"/>
          </a:p>
        </p:txBody>
      </p:sp>
      <p:sp>
        <p:nvSpPr>
          <p:cNvPr id="1030" name="Line 20"/>
          <p:cNvSpPr>
            <a:spLocks noChangeShapeType="1"/>
          </p:cNvSpPr>
          <p:nvPr userDrawn="1"/>
        </p:nvSpPr>
        <p:spPr bwMode="auto">
          <a:xfrm>
            <a:off x="0" y="67818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031" name="Line 22"/>
          <p:cNvSpPr>
            <a:spLocks noChangeShapeType="1"/>
          </p:cNvSpPr>
          <p:nvPr userDrawn="1"/>
        </p:nvSpPr>
        <p:spPr bwMode="auto">
          <a:xfrm>
            <a:off x="0" y="61341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032" name="Text Box 23"/>
          <p:cNvSpPr txBox="1">
            <a:spLocks noChangeArrowheads="1"/>
          </p:cNvSpPr>
          <p:nvPr userDrawn="1"/>
        </p:nvSpPr>
        <p:spPr bwMode="auto">
          <a:xfrm>
            <a:off x="3124200" y="62484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spcBef>
                <a:spcPct val="50000"/>
              </a:spcBef>
              <a:defRPr/>
            </a:pPr>
            <a:endParaRPr lang="nl-NL" altLang="nl-NL" sz="1400" smtClean="0">
              <a:solidFill>
                <a:schemeClr val="bg2"/>
              </a:solidFill>
              <a:ea typeface="ＭＳ Ｐゴシック" pitchFamily="34" charset="-128"/>
            </a:endParaRPr>
          </a:p>
        </p:txBody>
      </p:sp>
      <p:sp>
        <p:nvSpPr>
          <p:cNvPr id="1033" name="Rectangle 20"/>
          <p:cNvSpPr>
            <a:spLocks noChangeArrowheads="1"/>
          </p:cNvSpPr>
          <p:nvPr userDrawn="1"/>
        </p:nvSpPr>
        <p:spPr bwMode="auto">
          <a:xfrm>
            <a:off x="0" y="0"/>
            <a:ext cx="469900" cy="2057400"/>
          </a:xfrm>
          <a:prstGeom prst="rect">
            <a:avLst/>
          </a:prstGeom>
          <a:solidFill>
            <a:srgbClr val="00A6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r" eaLnBrk="1" hangingPunct="1">
              <a:defRPr/>
            </a:pPr>
            <a:endParaRPr lang="nl-NL" altLang="nl-NL" sz="2200" smtClean="0"/>
          </a:p>
        </p:txBody>
      </p:sp>
      <p:pic>
        <p:nvPicPr>
          <p:cNvPr id="1034" name="Picture 10" descr="logo_rgb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 y="6181725"/>
            <a:ext cx="8810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7"/>
          <p:cNvSpPr>
            <a:spLocks noChangeArrowheads="1"/>
          </p:cNvSpPr>
          <p:nvPr userDrawn="1"/>
        </p:nvSpPr>
        <p:spPr bwMode="auto">
          <a:xfrm>
            <a:off x="7735888" y="6362700"/>
            <a:ext cx="452437" cy="252413"/>
          </a:xfrm>
          <a:prstGeom prst="rect">
            <a:avLst/>
          </a:prstGeom>
          <a:noFill/>
          <a:ln w="9525">
            <a:noFill/>
            <a:miter lim="800000"/>
            <a:headEnd/>
            <a:tailEnd/>
          </a:ln>
          <a:effectLst/>
        </p:spPr>
        <p:txBody>
          <a:bodyPr lIns="0" tIns="0" rIns="0" bIns="0"/>
          <a:lstStyle>
            <a:lvl1pPr>
              <a:defRPr sz="2400">
                <a:solidFill>
                  <a:schemeClr val="tx1"/>
                </a:solidFill>
                <a:latin typeface="Tahoma" panose="020B0604030504040204" pitchFamily="34" charset="0"/>
                <a:cs typeface="Arial" panose="020B0604020202020204" pitchFamily="34" charset="0"/>
              </a:defRPr>
            </a:lvl1pPr>
            <a:lvl2pPr marL="37931725" indent="-37474525">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r" eaLnBrk="1" hangingPunct="1"/>
            <a:fld id="{B45DD5B8-C216-4741-BF1C-0E0AE59FF857}" type="slidenum">
              <a:rPr lang="nl-NL" altLang="nl-NL" sz="1100">
                <a:ea typeface="ＭＳ Ｐゴシック" panose="020B0600070205080204" pitchFamily="34" charset="-128"/>
              </a:rPr>
              <a:pPr algn="r" eaLnBrk="1" hangingPunct="1"/>
              <a:t>‹#›</a:t>
            </a:fld>
            <a:endParaRPr lang="nl-NL" altLang="nl-NL" sz="1100">
              <a:ea typeface="ＭＳ Ｐゴシック" panose="020B0600070205080204" pitchFamily="34" charset="-128"/>
            </a:endParaRPr>
          </a:p>
        </p:txBody>
      </p:sp>
      <p:sp>
        <p:nvSpPr>
          <p:cNvPr id="1036" name="TextBox 19"/>
          <p:cNvSpPr txBox="1">
            <a:spLocks noChangeArrowheads="1"/>
          </p:cNvSpPr>
          <p:nvPr userDrawn="1"/>
        </p:nvSpPr>
        <p:spPr bwMode="auto">
          <a:xfrm>
            <a:off x="6656388" y="6324600"/>
            <a:ext cx="1463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defRPr/>
            </a:pPr>
            <a:r>
              <a:rPr lang="en-US" altLang="nl-NL" sz="1000" smtClean="0">
                <a:solidFill>
                  <a:srgbClr val="00A6D6"/>
                </a:solidFill>
              </a:rPr>
              <a:t>Challenge the future</a:t>
            </a:r>
          </a:p>
        </p:txBody>
      </p:sp>
    </p:spTree>
  </p:cSld>
  <p:clrMap bg1="lt1" tx1="dk1" bg2="lt2" tx2="dk2" accent1="accent1" accent2="accent2" accent3="accent3" accent4="accent4" accent5="accent5" accent6="accent6" hlink="hlink" folHlink="folHlink"/>
  <p:sldLayoutIdLst>
    <p:sldLayoutId id="2147483816"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timing>
    <p:tnLst>
      <p:par>
        <p:cTn id="1" dur="indefinite" restart="never" nodeType="tmRoot"/>
      </p:par>
    </p:tnLst>
  </p:timing>
  <p:hf hdr="0" ftr="0" dt="0"/>
  <p:txStyles>
    <p:titleStyle>
      <a:lvl1pPr marL="857250" indent="-857250" algn="l" rtl="0" eaLnBrk="0" fontAlgn="base" hangingPunct="0">
        <a:spcBef>
          <a:spcPct val="0"/>
        </a:spcBef>
        <a:spcAft>
          <a:spcPct val="0"/>
        </a:spcAft>
        <a:defRPr sz="3300">
          <a:solidFill>
            <a:schemeClr val="tx1"/>
          </a:solidFill>
          <a:latin typeface="+mj-lt"/>
          <a:ea typeface="ＭＳ Ｐゴシック" charset="-128"/>
          <a:cs typeface="ＭＳ Ｐゴシック" charset="-128"/>
        </a:defRPr>
      </a:lvl1pPr>
      <a:lvl2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2pPr>
      <a:lvl3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3pPr>
      <a:lvl4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4pPr>
      <a:lvl5pPr marL="857250" indent="-857250" algn="l" rtl="0" eaLnBrk="0" fontAlgn="base" hangingPunct="0">
        <a:spcBef>
          <a:spcPct val="0"/>
        </a:spcBef>
        <a:spcAft>
          <a:spcPct val="0"/>
        </a:spcAft>
        <a:defRPr sz="3300">
          <a:solidFill>
            <a:schemeClr val="tx1"/>
          </a:solidFill>
          <a:latin typeface="Bookman Old Style" pitchFamily="18" charset="0"/>
          <a:ea typeface="ＭＳ Ｐゴシック" charset="-128"/>
          <a:cs typeface="ＭＳ Ｐゴシック" charset="-128"/>
        </a:defRPr>
      </a:lvl5pPr>
      <a:lvl6pPr marL="1314450" indent="-857250" algn="l" rtl="0" eaLnBrk="0" fontAlgn="base" hangingPunct="0">
        <a:spcBef>
          <a:spcPct val="0"/>
        </a:spcBef>
        <a:spcAft>
          <a:spcPct val="0"/>
        </a:spcAft>
        <a:defRPr sz="3300">
          <a:solidFill>
            <a:schemeClr val="tx1"/>
          </a:solidFill>
          <a:latin typeface="Bookman Old Style" pitchFamily="18" charset="0"/>
        </a:defRPr>
      </a:lvl6pPr>
      <a:lvl7pPr marL="1771650" indent="-857250" algn="l" rtl="0" eaLnBrk="0" fontAlgn="base" hangingPunct="0">
        <a:spcBef>
          <a:spcPct val="0"/>
        </a:spcBef>
        <a:spcAft>
          <a:spcPct val="0"/>
        </a:spcAft>
        <a:defRPr sz="3300">
          <a:solidFill>
            <a:schemeClr val="tx1"/>
          </a:solidFill>
          <a:latin typeface="Bookman Old Style" pitchFamily="18" charset="0"/>
        </a:defRPr>
      </a:lvl7pPr>
      <a:lvl8pPr marL="2228850" indent="-857250" algn="l" rtl="0" eaLnBrk="0" fontAlgn="base" hangingPunct="0">
        <a:spcBef>
          <a:spcPct val="0"/>
        </a:spcBef>
        <a:spcAft>
          <a:spcPct val="0"/>
        </a:spcAft>
        <a:defRPr sz="3300">
          <a:solidFill>
            <a:schemeClr val="tx1"/>
          </a:solidFill>
          <a:latin typeface="Bookman Old Style" pitchFamily="18" charset="0"/>
        </a:defRPr>
      </a:lvl8pPr>
      <a:lvl9pPr marL="2686050" indent="-857250" algn="l" rtl="0" eaLnBrk="0" fontAlgn="base" hangingPunct="0">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ＭＳ Ｐゴシック"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panose="02020603050405020304" pitchFamily="18" charset="0"/>
        <a:buChar char="•"/>
        <a:defRPr>
          <a:solidFill>
            <a:schemeClr val="tx1"/>
          </a:solidFill>
          <a:latin typeface="+mn-lt"/>
          <a:ea typeface="ＭＳ Ｐゴシック" charset="-128"/>
        </a:defRPr>
      </a:lvl2pPr>
      <a:lvl3pPr marL="957263" indent="-190500" algn="l" rtl="0" eaLnBrk="0" fontAlgn="base" hangingPunct="0">
        <a:lnSpc>
          <a:spcPts val="2500"/>
        </a:lnSpc>
        <a:spcBef>
          <a:spcPct val="0"/>
        </a:spcBef>
        <a:spcAft>
          <a:spcPct val="0"/>
        </a:spcAft>
        <a:buClr>
          <a:srgbClr val="00A6D6"/>
        </a:buClr>
        <a:buFont typeface="Times" panose="02020603050405020304" pitchFamily="18" charset="0"/>
        <a:buChar char="•"/>
        <a:defRPr sz="1600">
          <a:solidFill>
            <a:schemeClr val="tx1"/>
          </a:solidFill>
          <a:latin typeface="+mn-lt"/>
          <a:ea typeface="ＭＳ Ｐゴシック" charset="-128"/>
        </a:defRPr>
      </a:lvl3pPr>
      <a:lvl4pPr marL="1338263" indent="-190500" algn="l" rtl="0" eaLnBrk="0" fontAlgn="base" hangingPunct="0">
        <a:lnSpc>
          <a:spcPts val="2500"/>
        </a:lnSpc>
        <a:spcBef>
          <a:spcPct val="0"/>
        </a:spcBef>
        <a:spcAft>
          <a:spcPct val="0"/>
        </a:spcAft>
        <a:buClr>
          <a:schemeClr val="bg2"/>
        </a:buClr>
        <a:buFont typeface="Times" panose="02020603050405020304" pitchFamily="18" charset="0"/>
        <a:buChar char="•"/>
        <a:defRPr sz="1400">
          <a:solidFill>
            <a:schemeClr val="tx1"/>
          </a:solidFill>
          <a:latin typeface="+mn-lt"/>
          <a:ea typeface="ＭＳ Ｐゴシック" charset="-128"/>
        </a:defRPr>
      </a:lvl4pPr>
      <a:lvl5pPr marL="1719263" indent="-190500" algn="l" rtl="0" eaLnBrk="0" fontAlgn="base" hangingPunct="0">
        <a:lnSpc>
          <a:spcPts val="2500"/>
        </a:lnSpc>
        <a:spcBef>
          <a:spcPct val="0"/>
        </a:spcBef>
        <a:spcAft>
          <a:spcPct val="0"/>
        </a:spcAft>
        <a:buClr>
          <a:schemeClr val="bg2"/>
        </a:buClr>
        <a:buFont typeface="Times" panose="02020603050405020304" pitchFamily="18" charset="0"/>
        <a:buChar char="•"/>
        <a:defRPr sz="1200">
          <a:solidFill>
            <a:schemeClr val="tx1"/>
          </a:solidFill>
          <a:latin typeface="+mn-lt"/>
          <a:ea typeface="ＭＳ Ｐゴシック"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0.PNG"/><Relationship Id="rId4"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074" name="Rectangle 5"/>
          <p:cNvSpPr>
            <a:spLocks noChangeArrowheads="1"/>
          </p:cNvSpPr>
          <p:nvPr/>
        </p:nvSpPr>
        <p:spPr bwMode="auto">
          <a:xfrm>
            <a:off x="471488" y="2055812"/>
            <a:ext cx="7307262" cy="2001837"/>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ts val="2500"/>
              </a:lnSpc>
              <a:buClr>
                <a:srgbClr val="00A6D6"/>
              </a:buClr>
              <a:buChar char="•"/>
              <a:defRPr sz="2000">
                <a:solidFill>
                  <a:schemeClr val="tx1"/>
                </a:solidFill>
                <a:latin typeface="Tahoma" panose="020B0604030504040204" pitchFamily="34" charset="0"/>
                <a:ea typeface="ＭＳ Ｐゴシック" panose="020B0600070205080204" pitchFamily="34" charset="-128"/>
              </a:defRPr>
            </a:lvl1pPr>
            <a:lvl2pPr marL="37931725" indent="-37474525">
              <a:lnSpc>
                <a:spcPts val="2500"/>
              </a:lnSpc>
              <a:buClr>
                <a:srgbClr val="00A6D6"/>
              </a:buClr>
              <a:buFont typeface="Times" panose="02020603050405020304" pitchFamily="18" charset="0"/>
              <a:buChar char="•"/>
              <a:defRPr>
                <a:solidFill>
                  <a:schemeClr val="tx1"/>
                </a:solidFill>
                <a:latin typeface="Tahoma" panose="020B0604030504040204" pitchFamily="34" charset="0"/>
                <a:ea typeface="ＭＳ Ｐゴシック" panose="020B0600070205080204" pitchFamily="34" charset="-128"/>
              </a:defRPr>
            </a:lvl2pPr>
            <a:lvl3pPr marL="957263" indent="-190500">
              <a:lnSpc>
                <a:spcPts val="2500"/>
              </a:lnSpc>
              <a:buClr>
                <a:srgbClr val="00A6D6"/>
              </a:buClr>
              <a:buFont typeface="Times" panose="02020603050405020304" pitchFamily="18" charset="0"/>
              <a:buChar char="•"/>
              <a:defRPr sz="1600">
                <a:solidFill>
                  <a:schemeClr val="tx1"/>
                </a:solidFill>
                <a:latin typeface="Tahoma" panose="020B0604030504040204" pitchFamily="34" charset="0"/>
                <a:ea typeface="ＭＳ Ｐゴシック" panose="020B0600070205080204" pitchFamily="34" charset="-128"/>
              </a:defRPr>
            </a:lvl3pPr>
            <a:lvl4pPr marL="1338263" indent="-190500">
              <a:lnSpc>
                <a:spcPts val="2500"/>
              </a:lnSpc>
              <a:buClr>
                <a:schemeClr val="bg2"/>
              </a:buClr>
              <a:buFont typeface="Times" panose="02020603050405020304" pitchFamily="18" charset="0"/>
              <a:buChar char="•"/>
              <a:defRPr sz="1400">
                <a:solidFill>
                  <a:schemeClr val="tx1"/>
                </a:solidFill>
                <a:latin typeface="Tahoma" panose="020B0604030504040204" pitchFamily="34" charset="0"/>
                <a:ea typeface="ＭＳ Ｐゴシック" panose="020B0600070205080204" pitchFamily="34" charset="-128"/>
              </a:defRPr>
            </a:lvl4pPr>
            <a:lvl5pPr marL="1719263" indent="-190500">
              <a:lnSpc>
                <a:spcPts val="2500"/>
              </a:lnSpc>
              <a:buClr>
                <a:schemeClr val="bg2"/>
              </a:buClr>
              <a:buFont typeface="Times" panose="02020603050405020304" pitchFamily="18" charset="0"/>
              <a:buChar char="•"/>
              <a:defRPr sz="1200">
                <a:solidFill>
                  <a:schemeClr val="tx1"/>
                </a:solidFill>
                <a:latin typeface="Tahoma" panose="020B0604030504040204" pitchFamily="34" charset="0"/>
                <a:ea typeface="ＭＳ Ｐゴシック" panose="020B0600070205080204" pitchFamily="34" charset="-128"/>
              </a:defRPr>
            </a:lvl5pPr>
            <a:lvl6pPr marL="2176463" indent="-190500" eaLnBrk="0" fontAlgn="base" hangingPunct="0">
              <a:lnSpc>
                <a:spcPts val="2500"/>
              </a:lnSpc>
              <a:spcBef>
                <a:spcPct val="0"/>
              </a:spcBef>
              <a:spcAft>
                <a:spcPct val="0"/>
              </a:spcAft>
              <a:buClr>
                <a:schemeClr val="bg2"/>
              </a:buClr>
              <a:buFont typeface="Times" panose="02020603050405020304" pitchFamily="18" charset="0"/>
              <a:buChar char="•"/>
              <a:defRPr sz="1200">
                <a:solidFill>
                  <a:schemeClr val="tx1"/>
                </a:solidFill>
                <a:latin typeface="Tahoma" panose="020B0604030504040204" pitchFamily="34" charset="0"/>
                <a:ea typeface="ＭＳ Ｐゴシック" panose="020B0600070205080204" pitchFamily="34" charset="-128"/>
              </a:defRPr>
            </a:lvl6pPr>
            <a:lvl7pPr marL="2633663" indent="-190500" eaLnBrk="0" fontAlgn="base" hangingPunct="0">
              <a:lnSpc>
                <a:spcPts val="2500"/>
              </a:lnSpc>
              <a:spcBef>
                <a:spcPct val="0"/>
              </a:spcBef>
              <a:spcAft>
                <a:spcPct val="0"/>
              </a:spcAft>
              <a:buClr>
                <a:schemeClr val="bg2"/>
              </a:buClr>
              <a:buFont typeface="Times" panose="02020603050405020304" pitchFamily="18" charset="0"/>
              <a:buChar char="•"/>
              <a:defRPr sz="1200">
                <a:solidFill>
                  <a:schemeClr val="tx1"/>
                </a:solidFill>
                <a:latin typeface="Tahoma" panose="020B0604030504040204" pitchFamily="34" charset="0"/>
                <a:ea typeface="ＭＳ Ｐゴシック" panose="020B0600070205080204" pitchFamily="34" charset="-128"/>
              </a:defRPr>
            </a:lvl7pPr>
            <a:lvl8pPr marL="3090863" indent="-190500" eaLnBrk="0" fontAlgn="base" hangingPunct="0">
              <a:lnSpc>
                <a:spcPts val="2500"/>
              </a:lnSpc>
              <a:spcBef>
                <a:spcPct val="0"/>
              </a:spcBef>
              <a:spcAft>
                <a:spcPct val="0"/>
              </a:spcAft>
              <a:buClr>
                <a:schemeClr val="bg2"/>
              </a:buClr>
              <a:buFont typeface="Times" panose="02020603050405020304" pitchFamily="18" charset="0"/>
              <a:buChar char="•"/>
              <a:defRPr sz="1200">
                <a:solidFill>
                  <a:schemeClr val="tx1"/>
                </a:solidFill>
                <a:latin typeface="Tahoma" panose="020B0604030504040204" pitchFamily="34" charset="0"/>
                <a:ea typeface="ＭＳ Ｐゴシック" panose="020B0600070205080204" pitchFamily="34" charset="-128"/>
              </a:defRPr>
            </a:lvl8pPr>
            <a:lvl9pPr marL="3548063" indent="-190500" eaLnBrk="0" fontAlgn="base" hangingPunct="0">
              <a:lnSpc>
                <a:spcPts val="2500"/>
              </a:lnSpc>
              <a:spcBef>
                <a:spcPct val="0"/>
              </a:spcBef>
              <a:spcAft>
                <a:spcPct val="0"/>
              </a:spcAft>
              <a:buClr>
                <a:schemeClr val="bg2"/>
              </a:buClr>
              <a:buFont typeface="Times" panose="02020603050405020304" pitchFamily="18" charset="0"/>
              <a:buChar char="•"/>
              <a:defRPr sz="1200">
                <a:solidFill>
                  <a:schemeClr val="tx1"/>
                </a:solidFill>
                <a:latin typeface="Tahoma" panose="020B0604030504040204" pitchFamily="34" charset="0"/>
                <a:ea typeface="ＭＳ Ｐゴシック" panose="020B0600070205080204" pitchFamily="34" charset="-128"/>
              </a:defRPr>
            </a:lvl9pPr>
          </a:lstStyle>
          <a:p>
            <a:pPr>
              <a:lnSpc>
                <a:spcPct val="100000"/>
              </a:lnSpc>
              <a:buClrTx/>
              <a:buFontTx/>
              <a:buNone/>
            </a:pPr>
            <a:endParaRPr lang="nl-NL" altLang="nl-NL" sz="2400">
              <a:latin typeface="Arial" panose="020B0604020202020204" pitchFamily="34" charset="0"/>
            </a:endParaRPr>
          </a:p>
        </p:txBody>
      </p:sp>
      <p:sp>
        <p:nvSpPr>
          <p:cNvPr id="17411" name="Title 3"/>
          <p:cNvSpPr>
            <a:spLocks noGrp="1"/>
          </p:cNvSpPr>
          <p:nvPr>
            <p:ph type="ctrTitle"/>
          </p:nvPr>
        </p:nvSpPr>
        <p:spPr>
          <a:xfrm>
            <a:off x="685800" y="2155825"/>
            <a:ext cx="6799263" cy="646113"/>
          </a:xfrm>
        </p:spPr>
        <p:txBody>
          <a:bodyPr/>
          <a:lstStyle/>
          <a:p>
            <a:pPr marL="0" indent="0">
              <a:defRPr/>
            </a:pPr>
            <a:r>
              <a:rPr lang="en-US" altLang="nl-NL" dirty="0" smtClean="0">
                <a:latin typeface="+mn-lt"/>
              </a:rPr>
              <a:t>Modeling Electromagnetic Fields</a:t>
            </a:r>
          </a:p>
        </p:txBody>
      </p:sp>
      <p:sp>
        <p:nvSpPr>
          <p:cNvPr id="3076" name="Subtitle 4"/>
          <p:cNvSpPr>
            <a:spLocks noGrp="1"/>
          </p:cNvSpPr>
          <p:nvPr>
            <p:ph type="subTitle" idx="1"/>
          </p:nvPr>
        </p:nvSpPr>
        <p:spPr>
          <a:xfrm>
            <a:off x="685800" y="2671763"/>
            <a:ext cx="6781800" cy="1004887"/>
          </a:xfrm>
        </p:spPr>
        <p:txBody>
          <a:bodyPr/>
          <a:lstStyle/>
          <a:p>
            <a:r>
              <a:rPr lang="en-US" altLang="nl-NL" dirty="0" smtClean="0">
                <a:latin typeface="Tahoma" panose="020B0604030504040204" pitchFamily="34" charset="0"/>
                <a:ea typeface="ＭＳ Ｐゴシック" panose="020B0600070205080204" pitchFamily="34" charset="-128"/>
              </a:rPr>
              <a:t>An Application in MRI</a:t>
            </a:r>
            <a:br>
              <a:rPr lang="en-US" altLang="nl-NL" dirty="0" smtClean="0">
                <a:latin typeface="Tahoma" panose="020B0604030504040204" pitchFamily="34" charset="0"/>
                <a:ea typeface="ＭＳ Ｐゴシック" panose="020B0600070205080204" pitchFamily="34" charset="-128"/>
              </a:rPr>
            </a:br>
            <a:r>
              <a:rPr lang="en-US" altLang="nl-NL" dirty="0" smtClean="0">
                <a:latin typeface="Tahoma" panose="020B0604030504040204" pitchFamily="34" charset="0"/>
                <a:ea typeface="ＭＳ Ｐゴシック" panose="020B0600070205080204" pitchFamily="34" charset="-128"/>
              </a:rPr>
              <a:t/>
            </a:r>
            <a:br>
              <a:rPr lang="en-US" altLang="nl-NL" dirty="0" smtClean="0">
                <a:latin typeface="Tahoma" panose="020B0604030504040204" pitchFamily="34" charset="0"/>
                <a:ea typeface="ＭＳ Ｐゴシック" panose="020B0600070205080204" pitchFamily="34" charset="-128"/>
              </a:rPr>
            </a:br>
            <a:r>
              <a:rPr lang="en-US" altLang="nl-NL" dirty="0" smtClean="0">
                <a:latin typeface="Tahoma" panose="020B0604030504040204" pitchFamily="34" charset="0"/>
                <a:ea typeface="ＭＳ Ｐゴシック" panose="020B0600070205080204" pitchFamily="34" charset="-128"/>
              </a:rPr>
              <a:t>Kirsten Koolstra </a:t>
            </a:r>
          </a:p>
          <a:p>
            <a:r>
              <a:rPr lang="en-US" altLang="nl-NL" dirty="0" smtClean="0">
                <a:latin typeface="Tahoma" panose="020B0604030504040204" pitchFamily="34" charset="0"/>
                <a:ea typeface="ＭＳ Ｐゴシック" panose="020B0600070205080204" pitchFamily="34" charset="-128"/>
              </a:rPr>
              <a:t>April 22</a:t>
            </a:r>
            <a:r>
              <a:rPr lang="en-US" altLang="nl-NL" baseline="30000" dirty="0" smtClean="0">
                <a:latin typeface="Tahoma" panose="020B0604030504040204" pitchFamily="34" charset="0"/>
                <a:ea typeface="ＭＳ Ｐゴシック" panose="020B0600070205080204" pitchFamily="34" charset="-128"/>
              </a:rPr>
              <a:t>nd</a:t>
            </a:r>
            <a:r>
              <a:rPr lang="en-US" altLang="nl-NL" dirty="0" smtClean="0">
                <a:latin typeface="Tahoma" panose="020B0604030504040204" pitchFamily="34" charset="0"/>
                <a:ea typeface="ＭＳ Ｐゴシック" panose="020B0600070205080204" pitchFamily="34" charset="-128"/>
              </a:rPr>
              <a:t>, 2015</a:t>
            </a:r>
          </a:p>
        </p:txBody>
      </p:sp>
      <p:sp>
        <p:nvSpPr>
          <p:cNvPr id="3077" name="Rectangle 20"/>
          <p:cNvSpPr>
            <a:spLocks noChangeArrowheads="1"/>
          </p:cNvSpPr>
          <p:nvPr/>
        </p:nvSpPr>
        <p:spPr bwMode="auto">
          <a:xfrm>
            <a:off x="0" y="0"/>
            <a:ext cx="469900" cy="2057400"/>
          </a:xfrm>
          <a:prstGeom prst="rect">
            <a:avLst/>
          </a:prstGeom>
          <a:solidFill>
            <a:srgbClr val="00A6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r" eaLnBrk="1" hangingPunct="1"/>
            <a:endParaRPr lang="nl-NL" altLang="nl-NL" sz="2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bwMode="auto">
          <a:xfrm rot="1224149">
            <a:off x="6259619" y="478699"/>
            <a:ext cx="2626468" cy="2001701"/>
          </a:xfrm>
          <a:prstGeom prst="cloudCallou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nl-NL" dirty="0" smtClean="0"/>
              <a:t>Different </a:t>
            </a:r>
            <a:r>
              <a:rPr lang="nl-NL" dirty="0" err="1" smtClean="0"/>
              <a:t>Formulations</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nl-NL" dirty="0" smtClean="0"/>
                  <a:t>EVIE: </a:t>
                </a:r>
                <a14:m>
                  <m:oMath xmlns:m="http://schemas.openxmlformats.org/officeDocument/2006/math">
                    <m:r>
                      <a:rPr lang="nl-NL" b="0" i="0" smtClean="0">
                        <a:latin typeface="Cambria Math" panose="02040503050406030204" pitchFamily="18" charset="0"/>
                      </a:rPr>
                      <m:t>             </m:t>
                    </m:r>
                    <m:r>
                      <a:rPr lang="nl-NL" b="0" i="1" smtClean="0">
                        <a:latin typeface="Cambria Math" panose="02040503050406030204" pitchFamily="18" charset="0"/>
                      </a:rPr>
                      <m:t> </m:t>
                    </m:r>
                    <m:sSup>
                      <m:sSupPr>
                        <m:ctrlPr>
                          <a:rPr lang="nl-NL" b="0" i="1" smtClean="0">
                            <a:latin typeface="Cambria Math"/>
                          </a:rPr>
                        </m:ctrlPr>
                      </m:sSupPr>
                      <m:e>
                        <m:r>
                          <a:rPr lang="nl-NL" b="1" i="1" smtClean="0">
                            <a:latin typeface="Cambria Math" panose="02040503050406030204" pitchFamily="18" charset="0"/>
                          </a:rPr>
                          <m:t>𝑬</m:t>
                        </m:r>
                      </m:e>
                      <m:sup>
                        <m:r>
                          <a:rPr lang="nl-NL" b="0" i="1" smtClean="0">
                            <a:latin typeface="Cambria Math" panose="02040503050406030204" pitchFamily="18" charset="0"/>
                          </a:rPr>
                          <m:t>𝑖𝑛𝑐</m:t>
                        </m:r>
                      </m:sup>
                    </m:sSup>
                    <m:r>
                      <a:rPr lang="nl-NL" b="0" i="1" smtClean="0">
                        <a:latin typeface="Cambria Math" panose="02040503050406030204" pitchFamily="18" charset="0"/>
                      </a:rPr>
                      <m:t>=</m:t>
                    </m:r>
                    <m:r>
                      <a:rPr lang="nl-NL" b="1" i="1" smtClean="0">
                        <a:latin typeface="Cambria Math" panose="02040503050406030204" pitchFamily="18" charset="0"/>
                      </a:rPr>
                      <m:t>  </m:t>
                    </m:r>
                    <m:r>
                      <a:rPr lang="nl-NL" b="1" i="1" smtClean="0">
                        <a:latin typeface="Cambria Math" panose="02040503050406030204" pitchFamily="18" charset="0"/>
                      </a:rPr>
                      <m:t>𝑬</m:t>
                    </m:r>
                    <m:r>
                      <a:rPr lang="nl-NL" b="0" i="1" smtClean="0">
                        <a:latin typeface="Cambria Math" panose="02040503050406030204" pitchFamily="18" charset="0"/>
                      </a:rPr>
                      <m:t>          −        </m:t>
                    </m:r>
                    <m:r>
                      <a:rPr lang="nl-NL" b="0" i="1" smtClean="0">
                        <a:latin typeface="Cambria Math" panose="02040503050406030204" pitchFamily="18" charset="0"/>
                        <a:ea typeface="Cambria Math" panose="02040503050406030204" pitchFamily="18" charset="0"/>
                      </a:rPr>
                      <m:t>𝒩</m:t>
                    </m:r>
                    <m:r>
                      <a:rPr lang="nl-NL" b="1" i="1" smtClean="0">
                        <a:latin typeface="Cambria Math" panose="02040503050406030204" pitchFamily="18" charset="0"/>
                        <a:ea typeface="Cambria Math" panose="02040503050406030204" pitchFamily="18" charset="0"/>
                      </a:rPr>
                      <m:t>𝑺</m:t>
                    </m:r>
                    <m:d>
                      <m:dPr>
                        <m:ctrlPr>
                          <a:rPr lang="nl-NL" b="0" i="1" smtClean="0">
                            <a:latin typeface="Cambria Math"/>
                            <a:ea typeface="Cambria Math" panose="02040503050406030204" pitchFamily="18" charset="0"/>
                          </a:rPr>
                        </m:ctrlPr>
                      </m:dPr>
                      <m:e>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𝜒</m:t>
                            </m:r>
                          </m:e>
                          <m:sub>
                            <m:r>
                              <a:rPr lang="nl-NL" b="0" i="1" smtClean="0">
                                <a:latin typeface="Cambria Math" panose="02040503050406030204" pitchFamily="18" charset="0"/>
                                <a:ea typeface="Cambria Math" panose="02040503050406030204" pitchFamily="18" charset="0"/>
                              </a:rPr>
                              <m:t>𝑒</m:t>
                            </m:r>
                          </m:sub>
                        </m:sSub>
                        <m:r>
                          <a:rPr lang="nl-NL" b="1" i="1" smtClean="0">
                            <a:latin typeface="Cambria Math" panose="02040503050406030204" pitchFamily="18" charset="0"/>
                            <a:ea typeface="Cambria Math" panose="02040503050406030204" pitchFamily="18" charset="0"/>
                          </a:rPr>
                          <m:t>𝑬</m:t>
                        </m:r>
                      </m:e>
                    </m:d>
                  </m:oMath>
                </a14:m>
                <a:r>
                  <a:rPr lang="nl-NL" dirty="0" smtClean="0"/>
                  <a:t/>
                </a:r>
                <a:br>
                  <a:rPr lang="nl-NL" dirty="0" smtClean="0"/>
                </a:br>
                <a:endParaRPr lang="nl-NL" dirty="0" smtClean="0"/>
              </a:p>
              <a:p>
                <a:pPr marL="0" indent="0">
                  <a:buNone/>
                </a:pPr>
                <a:r>
                  <a:rPr lang="nl-NL" dirty="0" smtClean="0"/>
                  <a:t>DVIE: </a:t>
                </a:r>
                <a14:m>
                  <m:oMath xmlns:m="http://schemas.openxmlformats.org/officeDocument/2006/math">
                    <m:sSup>
                      <m:sSupPr>
                        <m:ctrlPr>
                          <a:rPr lang="nl-NL" b="0" i="1" smtClean="0">
                            <a:latin typeface="Cambria Math"/>
                          </a:rPr>
                        </m:ctrlPr>
                      </m:sSupPr>
                      <m:e>
                        <m:r>
                          <a:rPr lang="nl-NL" b="1" i="1" smtClean="0">
                            <a:latin typeface="Cambria Math" panose="02040503050406030204" pitchFamily="18" charset="0"/>
                          </a:rPr>
                          <m:t>             </m:t>
                        </m:r>
                        <m:r>
                          <a:rPr lang="nl-NL" b="1" i="1" smtClean="0">
                            <a:latin typeface="Cambria Math" panose="02040503050406030204" pitchFamily="18" charset="0"/>
                          </a:rPr>
                          <m:t>𝑬</m:t>
                        </m:r>
                      </m:e>
                      <m:sup>
                        <m:r>
                          <a:rPr lang="nl-NL" b="0" i="1" smtClean="0">
                            <a:latin typeface="Cambria Math" panose="02040503050406030204" pitchFamily="18" charset="0"/>
                          </a:rPr>
                          <m:t>𝑖𝑛𝑐</m:t>
                        </m:r>
                      </m:sup>
                    </m:sSup>
                    <m:r>
                      <a:rPr lang="nl-NL" b="0" i="1" smtClean="0">
                        <a:latin typeface="Cambria Math" panose="02040503050406030204" pitchFamily="18" charset="0"/>
                      </a:rPr>
                      <m:t>  =  </m:t>
                    </m:r>
                    <m:f>
                      <m:fPr>
                        <m:ctrlPr>
                          <a:rPr lang="nl-NL" b="0" i="1" smtClean="0">
                            <a:latin typeface="Cambria Math"/>
                          </a:rPr>
                        </m:ctrlPr>
                      </m:fPr>
                      <m:num>
                        <m:r>
                          <a:rPr lang="nl-NL" b="0" i="1" smtClean="0">
                            <a:latin typeface="Cambria Math" panose="02040503050406030204" pitchFamily="18" charset="0"/>
                          </a:rPr>
                          <m:t>1</m:t>
                        </m:r>
                      </m:num>
                      <m:den>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𝜀</m:t>
                            </m:r>
                          </m:e>
                          <m:sub>
                            <m:r>
                              <a:rPr lang="nl-NL" b="0" i="1" smtClean="0">
                                <a:latin typeface="Cambria Math" panose="02040503050406030204" pitchFamily="18" charset="0"/>
                                <a:ea typeface="Cambria Math" panose="02040503050406030204" pitchFamily="18" charset="0"/>
                              </a:rPr>
                              <m:t>𝑐</m:t>
                            </m:r>
                          </m:sub>
                        </m:sSub>
                      </m:den>
                    </m:f>
                    <m:sSub>
                      <m:sSubPr>
                        <m:ctrlPr>
                          <a:rPr lang="nl-NL" b="0" i="1" smtClean="0">
                            <a:latin typeface="Cambria Math"/>
                            <a:ea typeface="Cambria Math" panose="02040503050406030204" pitchFamily="18" charset="0"/>
                          </a:rPr>
                        </m:ctrlPr>
                      </m:sSubPr>
                      <m:e>
                        <m:r>
                          <a:rPr lang="nl-NL" b="1" i="1" smtClean="0">
                            <a:latin typeface="Cambria Math" panose="02040503050406030204" pitchFamily="18" charset="0"/>
                            <a:ea typeface="Cambria Math" panose="02040503050406030204" pitchFamily="18" charset="0"/>
                          </a:rPr>
                          <m:t>𝑫</m:t>
                        </m:r>
                      </m:e>
                      <m:sub>
                        <m:r>
                          <a:rPr lang="nl-NL" b="0" i="1" smtClean="0">
                            <a:latin typeface="Cambria Math" panose="02040503050406030204" pitchFamily="18" charset="0"/>
                            <a:ea typeface="Cambria Math" panose="02040503050406030204" pitchFamily="18" charset="0"/>
                          </a:rPr>
                          <m:t>𝑐</m:t>
                        </m:r>
                      </m:sub>
                    </m:sSub>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rPr>
                      <m:t>−       </m:t>
                    </m:r>
                    <m:r>
                      <a:rPr lang="nl-NL" i="1">
                        <a:latin typeface="Cambria Math" panose="02040503050406030204" pitchFamily="18" charset="0"/>
                        <a:ea typeface="Cambria Math" panose="02040503050406030204" pitchFamily="18" charset="0"/>
                      </a:rPr>
                      <m:t>𝒩</m:t>
                    </m:r>
                    <m:r>
                      <a:rPr lang="nl-NL" b="1" i="1" smtClean="0">
                        <a:latin typeface="Cambria Math" panose="02040503050406030204" pitchFamily="18" charset="0"/>
                        <a:ea typeface="Cambria Math" panose="02040503050406030204" pitchFamily="18" charset="0"/>
                      </a:rPr>
                      <m:t>𝑺</m:t>
                    </m:r>
                    <m:r>
                      <a:rPr lang="nl-NL" b="0" i="1" smtClean="0">
                        <a:latin typeface="Cambria Math" panose="02040503050406030204" pitchFamily="18" charset="0"/>
                        <a:ea typeface="Cambria Math" panose="02040503050406030204" pitchFamily="18" charset="0"/>
                      </a:rPr>
                      <m:t>(</m:t>
                    </m:r>
                    <m:f>
                      <m:fPr>
                        <m:ctrlPr>
                          <a:rPr lang="nl-NL" b="0" i="1" smtClean="0">
                            <a:latin typeface="Cambria Math"/>
                            <a:ea typeface="Cambria Math" panose="02040503050406030204" pitchFamily="18" charset="0"/>
                          </a:rPr>
                        </m:ctrlPr>
                      </m:fPr>
                      <m:num>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𝜒</m:t>
                            </m:r>
                          </m:e>
                          <m:sub>
                            <m:r>
                              <a:rPr lang="nl-NL" b="0" i="1" smtClean="0">
                                <a:latin typeface="Cambria Math" panose="02040503050406030204" pitchFamily="18" charset="0"/>
                                <a:ea typeface="Cambria Math" panose="02040503050406030204" pitchFamily="18" charset="0"/>
                              </a:rPr>
                              <m:t>𝑒</m:t>
                            </m:r>
                          </m:sub>
                        </m:sSub>
                      </m:num>
                      <m:den>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𝜀</m:t>
                            </m:r>
                          </m:e>
                          <m:sub>
                            <m:r>
                              <a:rPr lang="nl-NL" b="0" i="1" smtClean="0">
                                <a:latin typeface="Cambria Math" panose="02040503050406030204" pitchFamily="18" charset="0"/>
                                <a:ea typeface="Cambria Math" panose="02040503050406030204" pitchFamily="18" charset="0"/>
                              </a:rPr>
                              <m:t>𝑐</m:t>
                            </m:r>
                          </m:sub>
                        </m:sSub>
                      </m:den>
                    </m:f>
                    <m:sSub>
                      <m:sSubPr>
                        <m:ctrlPr>
                          <a:rPr lang="nl-NL" b="0" i="1" smtClean="0">
                            <a:latin typeface="Cambria Math"/>
                            <a:ea typeface="Cambria Math" panose="02040503050406030204" pitchFamily="18" charset="0"/>
                          </a:rPr>
                        </m:ctrlPr>
                      </m:sSubPr>
                      <m:e>
                        <m:r>
                          <a:rPr lang="nl-NL" b="1" i="1" smtClean="0">
                            <a:latin typeface="Cambria Math" panose="02040503050406030204" pitchFamily="18" charset="0"/>
                            <a:ea typeface="Cambria Math" panose="02040503050406030204" pitchFamily="18" charset="0"/>
                          </a:rPr>
                          <m:t>𝑫</m:t>
                        </m:r>
                      </m:e>
                      <m:sub>
                        <m:r>
                          <a:rPr lang="nl-NL" b="0" i="1" smtClean="0">
                            <a:latin typeface="Cambria Math" panose="02040503050406030204" pitchFamily="18" charset="0"/>
                            <a:ea typeface="Cambria Math" panose="02040503050406030204" pitchFamily="18" charset="0"/>
                          </a:rPr>
                          <m:t>𝑐</m:t>
                        </m:r>
                      </m:sub>
                    </m:sSub>
                    <m:r>
                      <a:rPr lang="nl-NL" b="0" i="1" smtClean="0">
                        <a:latin typeface="Cambria Math" panose="02040503050406030204" pitchFamily="18" charset="0"/>
                        <a:ea typeface="Cambria Math" panose="02040503050406030204" pitchFamily="18" charset="0"/>
                      </a:rPr>
                      <m:t>)</m:t>
                    </m:r>
                  </m:oMath>
                </a14:m>
                <a:endParaRPr lang="nl-NL" dirty="0" smtClean="0"/>
              </a:p>
              <a:p>
                <a:pPr marL="0" indent="0">
                  <a:buNone/>
                </a:pPr>
                <a:endParaRPr lang="nl-NL" dirty="0" smtClean="0"/>
              </a:p>
              <a:p>
                <a:pPr marL="0" indent="0">
                  <a:buNone/>
                </a:pPr>
                <a:r>
                  <a:rPr lang="nl-NL" dirty="0" smtClean="0"/>
                  <a:t>JVIE:</a:t>
                </a:r>
                <a14:m>
                  <m:oMath xmlns:m="http://schemas.openxmlformats.org/officeDocument/2006/math">
                    <m:sSup>
                      <m:sSupPr>
                        <m:ctrlPr>
                          <a:rPr lang="nl-NL" b="0" i="1" smtClean="0">
                            <a:latin typeface="Cambria Math"/>
                          </a:rPr>
                        </m:ctrlPr>
                      </m:sSupPr>
                      <m:e>
                        <m:r>
                          <a:rPr lang="nl-NL" b="0" i="1" smtClean="0">
                            <a:latin typeface="Cambria Math" panose="02040503050406030204" pitchFamily="18" charset="0"/>
                          </a:rPr>
                          <m:t> </m:t>
                        </m:r>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𝜂</m:t>
                            </m:r>
                          </m:e>
                          <m:sub>
                            <m:r>
                              <a:rPr lang="nl-NL" b="0" i="1" smtClean="0">
                                <a:latin typeface="Cambria Math" panose="02040503050406030204" pitchFamily="18" charset="0"/>
                                <a:ea typeface="Cambria Math" panose="02040503050406030204" pitchFamily="18" charset="0"/>
                              </a:rPr>
                              <m:t>0</m:t>
                            </m:r>
                          </m:sub>
                        </m:sSub>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𝜒</m:t>
                            </m:r>
                          </m:e>
                          <m:sub>
                            <m:r>
                              <a:rPr lang="nl-NL" b="0" i="1" smtClean="0">
                                <a:latin typeface="Cambria Math" panose="02040503050406030204" pitchFamily="18" charset="0"/>
                                <a:ea typeface="Cambria Math" panose="02040503050406030204" pitchFamily="18" charset="0"/>
                              </a:rPr>
                              <m:t>𝑒</m:t>
                            </m:r>
                          </m:sub>
                        </m:sSub>
                        <m:r>
                          <a:rPr lang="nl-NL" b="1" i="1" smtClean="0">
                            <a:latin typeface="Cambria Math" panose="02040503050406030204" pitchFamily="18" charset="0"/>
                          </a:rPr>
                          <m:t>𝑬</m:t>
                        </m:r>
                      </m:e>
                      <m:sup>
                        <m:r>
                          <a:rPr lang="nl-NL" b="0" i="1" smtClean="0">
                            <a:latin typeface="Cambria Math" panose="02040503050406030204" pitchFamily="18" charset="0"/>
                          </a:rPr>
                          <m:t>𝑖𝑛𝑐</m:t>
                        </m:r>
                      </m:sup>
                    </m:sSup>
                    <m:r>
                      <a:rPr lang="nl-NL" b="0" i="1" smtClean="0">
                        <a:latin typeface="Cambria Math" panose="02040503050406030204" pitchFamily="18" charset="0"/>
                      </a:rPr>
                      <m:t>  =</m:t>
                    </m:r>
                    <m:r>
                      <a:rPr lang="nl-NL" b="1" i="1" smtClean="0">
                        <a:latin typeface="Cambria Math" panose="02040503050406030204" pitchFamily="18" charset="0"/>
                      </a:rPr>
                      <m:t>  </m:t>
                    </m:r>
                    <m:r>
                      <a:rPr lang="nl-NL" b="1" i="1" smtClean="0">
                        <a:latin typeface="Cambria Math" panose="02040503050406030204" pitchFamily="18" charset="0"/>
                      </a:rPr>
                      <m:t>𝑱</m:t>
                    </m:r>
                    <m:r>
                      <a:rPr lang="nl-NL" b="0" i="1" smtClean="0">
                        <a:latin typeface="Cambria Math" panose="02040503050406030204" pitchFamily="18" charset="0"/>
                      </a:rPr>
                      <m:t>           −       </m:t>
                    </m:r>
                    <m:r>
                      <a:rPr lang="nl-NL" i="1">
                        <a:latin typeface="Cambria Math" panose="02040503050406030204" pitchFamily="18" charset="0"/>
                        <a:ea typeface="Cambria Math" panose="02040503050406030204" pitchFamily="18" charset="0"/>
                      </a:rPr>
                      <m:t>𝒩</m:t>
                    </m:r>
                    <m:r>
                      <a:rPr lang="nl-NL" b="1" i="1" smtClean="0">
                        <a:latin typeface="Cambria Math" panose="02040503050406030204" pitchFamily="18" charset="0"/>
                        <a:ea typeface="Cambria Math" panose="02040503050406030204" pitchFamily="18" charset="0"/>
                      </a:rPr>
                      <m:t>𝑺</m:t>
                    </m:r>
                    <m:r>
                      <a:rPr lang="nl-NL" b="0" i="1" smtClean="0">
                        <a:latin typeface="Cambria Math" panose="02040503050406030204" pitchFamily="18" charset="0"/>
                        <a:ea typeface="Cambria Math" panose="02040503050406030204" pitchFamily="18" charset="0"/>
                      </a:rPr>
                      <m:t>(</m:t>
                    </m:r>
                    <m:r>
                      <a:rPr lang="nl-NL" b="1" i="1" smtClean="0">
                        <a:latin typeface="Cambria Math" panose="02040503050406030204" pitchFamily="18" charset="0"/>
                        <a:ea typeface="Cambria Math" panose="02040503050406030204" pitchFamily="18" charset="0"/>
                      </a:rPr>
                      <m:t>𝑱</m:t>
                    </m:r>
                    <m:r>
                      <a:rPr lang="nl-NL" b="0" i="1" smtClean="0">
                        <a:latin typeface="Cambria Math" panose="02040503050406030204" pitchFamily="18" charset="0"/>
                        <a:ea typeface="Cambria Math" panose="02040503050406030204" pitchFamily="18" charset="0"/>
                      </a:rPr>
                      <m:t>)</m:t>
                    </m:r>
                    <m:sSub>
                      <m:sSubPr>
                        <m:ctrlPr>
                          <a:rPr lang="nl-NL" i="1">
                            <a:latin typeface="Cambria Math"/>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𝜒</m:t>
                        </m:r>
                      </m:e>
                      <m:sub>
                        <m:r>
                          <a:rPr lang="nl-NL" i="1">
                            <a:latin typeface="Cambria Math" panose="02040503050406030204" pitchFamily="18" charset="0"/>
                            <a:ea typeface="Cambria Math" panose="02040503050406030204" pitchFamily="18" charset="0"/>
                          </a:rPr>
                          <m:t>𝑒</m:t>
                        </m:r>
                      </m:sub>
                    </m:sSub>
                  </m:oMath>
                </a14:m>
                <a:endParaRPr lang="nl-NL" dirty="0" smtClean="0"/>
              </a:p>
              <a:p>
                <a:pPr marL="0" indent="0">
                  <a:buNone/>
                </a:pPr>
                <a:endParaRPr lang="nl-NL" dirty="0" smtClean="0"/>
              </a:p>
              <a:p>
                <a:pPr marL="0" indent="0">
                  <a:buNone/>
                </a:pPr>
                <a:endParaRPr lang="nl-N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220" t="-260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740995" y="764511"/>
                <a:ext cx="1695208"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a:rPr>
                          </m:ctrlPr>
                        </m:sSubPr>
                        <m:e>
                          <m:r>
                            <a:rPr lang="en-GB" b="1" i="1" smtClean="0">
                              <a:latin typeface="Cambria Math"/>
                            </a:rPr>
                            <m:t>𝑫</m:t>
                          </m:r>
                        </m:e>
                        <m:sub>
                          <m:r>
                            <a:rPr lang="en-GB" b="0" i="1" smtClean="0">
                              <a:latin typeface="Cambria Math"/>
                            </a:rPr>
                            <m:t>𝑐</m:t>
                          </m:r>
                        </m:sub>
                      </m:sSub>
                      <m:r>
                        <a:rPr lang="en-GB" b="0" i="1" smtClean="0">
                          <a:latin typeface="Cambria Math"/>
                        </a:rPr>
                        <m:t>=</m:t>
                      </m:r>
                      <m:sSub>
                        <m:sSubPr>
                          <m:ctrlPr>
                            <a:rPr lang="en-GB" b="0" i="1" smtClean="0">
                              <a:latin typeface="Cambria Math"/>
                              <a:ea typeface="Cambria Math"/>
                            </a:rPr>
                          </m:ctrlPr>
                        </m:sSubPr>
                        <m:e>
                          <m:r>
                            <a:rPr lang="en-GB" b="0" i="1" smtClean="0">
                              <a:latin typeface="Cambria Math"/>
                              <a:ea typeface="Cambria Math"/>
                            </a:rPr>
                            <m:t>𝜀</m:t>
                          </m:r>
                        </m:e>
                        <m:sub>
                          <m:r>
                            <a:rPr lang="en-GB" b="0" i="1" smtClean="0">
                              <a:latin typeface="Cambria Math"/>
                              <a:ea typeface="Cambria Math"/>
                            </a:rPr>
                            <m:t>𝑐</m:t>
                          </m:r>
                        </m:sub>
                      </m:sSub>
                      <m:r>
                        <a:rPr lang="en-GB" b="1" i="1" smtClean="0">
                          <a:latin typeface="Cambria Math"/>
                          <a:ea typeface="Cambria Math"/>
                        </a:rPr>
                        <m:t>𝑬</m:t>
                      </m:r>
                    </m:oMath>
                    <m:oMath xmlns:m="http://schemas.openxmlformats.org/officeDocument/2006/math">
                      <m:r>
                        <a:rPr lang="en-GB" b="1" i="1" smtClean="0">
                          <a:latin typeface="Cambria Math"/>
                          <a:ea typeface="Cambria Math"/>
                        </a:rPr>
                        <m:t>𝑱</m:t>
                      </m:r>
                      <m:r>
                        <a:rPr lang="en-GB" b="0" i="1" smtClean="0">
                          <a:latin typeface="Cambria Math"/>
                          <a:ea typeface="Cambria Math"/>
                        </a:rPr>
                        <m:t>= </m:t>
                      </m:r>
                      <m:sSub>
                        <m:sSubPr>
                          <m:ctrlPr>
                            <a:rPr lang="en-GB" b="0" i="1" smtClean="0">
                              <a:latin typeface="Cambria Math"/>
                              <a:ea typeface="Cambria Math"/>
                            </a:rPr>
                          </m:ctrlPr>
                        </m:sSubPr>
                        <m:e>
                          <m:r>
                            <a:rPr lang="en-GB" b="0" i="1" smtClean="0">
                              <a:latin typeface="Cambria Math"/>
                              <a:ea typeface="Cambria Math"/>
                            </a:rPr>
                            <m:t>𝜂</m:t>
                          </m:r>
                        </m:e>
                        <m:sub>
                          <m:r>
                            <a:rPr lang="en-GB" b="0" i="1" smtClean="0">
                              <a:latin typeface="Cambria Math"/>
                              <a:ea typeface="Cambria Math"/>
                            </a:rPr>
                            <m:t>0</m:t>
                          </m:r>
                        </m:sub>
                      </m:sSub>
                      <m:sSub>
                        <m:sSubPr>
                          <m:ctrlPr>
                            <a:rPr lang="en-GB" b="0" i="1" smtClean="0">
                              <a:latin typeface="Cambria Math"/>
                              <a:ea typeface="Cambria Math"/>
                            </a:rPr>
                          </m:ctrlPr>
                        </m:sSubPr>
                        <m:e>
                          <m:r>
                            <a:rPr lang="en-GB" b="0" i="1" smtClean="0">
                              <a:latin typeface="Cambria Math"/>
                              <a:ea typeface="Cambria Math"/>
                            </a:rPr>
                            <m:t>𝜒</m:t>
                          </m:r>
                        </m:e>
                        <m:sub>
                          <m:r>
                            <a:rPr lang="en-GB" b="0" i="1" smtClean="0">
                              <a:latin typeface="Cambria Math"/>
                              <a:ea typeface="Cambria Math"/>
                            </a:rPr>
                            <m:t>𝑒</m:t>
                          </m:r>
                        </m:sub>
                      </m:sSub>
                      <m:r>
                        <a:rPr lang="en-GB" b="1" i="1" smtClean="0">
                          <a:latin typeface="Cambria Math"/>
                          <a:ea typeface="Cambria Math"/>
                        </a:rPr>
                        <m:t>𝑬</m:t>
                      </m:r>
                    </m:oMath>
                  </m:oMathPara>
                </a14:m>
                <a:endParaRPr lang="nl-NL" b="1" dirty="0"/>
              </a:p>
            </p:txBody>
          </p:sp>
        </mc:Choice>
        <mc:Fallback xmlns="">
          <p:sp>
            <p:nvSpPr>
              <p:cNvPr id="4" name="TextBox 3"/>
              <p:cNvSpPr txBox="1">
                <a:spLocks noRot="1" noChangeAspect="1" noMove="1" noResize="1" noEditPoints="1" noAdjustHandles="1" noChangeArrowheads="1" noChangeShapeType="1" noTextEdit="1"/>
              </p:cNvSpPr>
              <p:nvPr/>
            </p:nvSpPr>
            <p:spPr>
              <a:xfrm>
                <a:off x="6740995" y="764511"/>
                <a:ext cx="1695208" cy="830997"/>
              </a:xfrm>
              <a:prstGeom prst="rect">
                <a:avLst/>
              </a:prstGeom>
              <a:blipFill rotWithShape="0">
                <a:blip r:embed="rId4"/>
                <a:stretch>
                  <a:fillRect b="-802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474864" y="1516804"/>
                <a:ext cx="2227469" cy="476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nl-NL" i="1" smtClean="0">
                          <a:latin typeface="Cambria Math" panose="02040503050406030204" pitchFamily="18" charset="0"/>
                          <a:ea typeface="Cambria Math" panose="02040503050406030204" pitchFamily="18" charset="0"/>
                        </a:rPr>
                        <m:t>𝒩</m:t>
                      </m:r>
                      <m:r>
                        <a:rPr lang="nl-NL" b="0" i="1" smtClean="0">
                          <a:latin typeface="Cambria Math" panose="02040503050406030204" pitchFamily="18" charset="0"/>
                          <a:ea typeface="Cambria Math" panose="02040503050406030204" pitchFamily="18" charset="0"/>
                        </a:rPr>
                        <m:t>=</m:t>
                      </m:r>
                      <m:sSubSup>
                        <m:sSubSupPr>
                          <m:ctrlPr>
                            <a:rPr lang="nl-NL" i="1">
                              <a:latin typeface="Cambria Math"/>
                            </a:rPr>
                          </m:ctrlPr>
                        </m:sSubSupPr>
                        <m:e>
                          <m:r>
                            <a:rPr lang="nl-NL" i="1">
                              <a:latin typeface="Cambria Math" panose="02040503050406030204" pitchFamily="18" charset="0"/>
                            </a:rPr>
                            <m:t>𝑘</m:t>
                          </m:r>
                        </m:e>
                        <m:sub>
                          <m:r>
                            <a:rPr lang="nl-NL" i="1">
                              <a:latin typeface="Cambria Math" panose="02040503050406030204" pitchFamily="18" charset="0"/>
                            </a:rPr>
                            <m:t>𝑏</m:t>
                          </m:r>
                        </m:sub>
                        <m:sup>
                          <m:r>
                            <a:rPr lang="nl-NL" i="1">
                              <a:latin typeface="Cambria Math" panose="02040503050406030204" pitchFamily="18" charset="0"/>
                            </a:rPr>
                            <m:t>2</m:t>
                          </m:r>
                        </m:sup>
                      </m:sSubSup>
                      <m:r>
                        <a:rPr lang="nl-NL" i="1">
                          <a:latin typeface="Cambria Math" panose="02040503050406030204" pitchFamily="18" charset="0"/>
                        </a:rPr>
                        <m:t>+</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m:t>
                      </m:r>
                    </m:oMath>
                  </m:oMathPara>
                </a14:m>
                <a:endParaRPr lang="nl-NL" dirty="0"/>
              </a:p>
            </p:txBody>
          </p:sp>
        </mc:Choice>
        <mc:Fallback xmlns="">
          <p:sp>
            <p:nvSpPr>
              <p:cNvPr id="5" name="TextBox 4"/>
              <p:cNvSpPr txBox="1">
                <a:spLocks noRot="1" noChangeAspect="1" noMove="1" noResize="1" noEditPoints="1" noAdjustHandles="1" noChangeArrowheads="1" noChangeShapeType="1" noTextEdit="1"/>
              </p:cNvSpPr>
              <p:nvPr/>
            </p:nvSpPr>
            <p:spPr>
              <a:xfrm>
                <a:off x="6474864" y="1516804"/>
                <a:ext cx="2227469" cy="476284"/>
              </a:xfrm>
              <a:prstGeom prst="rect">
                <a:avLst/>
              </a:prstGeom>
              <a:blipFill rotWithShape="0">
                <a:blip r:embed="rId5"/>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2374650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Method of Moments</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ea typeface="Cambria Math" panose="02040503050406030204" pitchFamily="18" charset="0"/>
                        </a:rPr>
                        <m:t>ℒ</m:t>
                      </m:r>
                      <m:r>
                        <a:rPr lang="nl-NL" b="0" i="1" smtClean="0">
                          <a:latin typeface="Cambria Math" panose="02040503050406030204" pitchFamily="18" charset="0"/>
                        </a:rPr>
                        <m:t>𝑢</m:t>
                      </m:r>
                      <m:r>
                        <a:rPr lang="nl-NL" b="0" i="1" smtClean="0">
                          <a:latin typeface="Cambria Math" panose="02040503050406030204" pitchFamily="18" charset="0"/>
                        </a:rPr>
                        <m:t>=</m:t>
                      </m:r>
                      <m:r>
                        <a:rPr lang="nl-NL" b="0" i="1" smtClean="0">
                          <a:latin typeface="Cambria Math" panose="02040503050406030204" pitchFamily="18" charset="0"/>
                        </a:rPr>
                        <m:t>𝑓</m:t>
                      </m:r>
                    </m:oMath>
                  </m:oMathPara>
                </a14:m>
                <a:endParaRPr lang="nl-NL" dirty="0" smtClean="0"/>
              </a:p>
              <a:p>
                <a:pPr marL="457200" indent="-457200">
                  <a:buAutoNum type="arabicPeriod"/>
                </a:pPr>
                <a:endParaRPr lang="nl-NL" dirty="0"/>
              </a:p>
              <a:p>
                <a:pPr marL="457200" indent="-457200">
                  <a:buFontTx/>
                  <a:buAutoNum type="arabicPeriod"/>
                </a:pPr>
                <a:r>
                  <a:rPr lang="nl-NL" dirty="0" err="1" smtClean="0"/>
                  <a:t>Derive</a:t>
                </a:r>
                <a:r>
                  <a:rPr lang="nl-NL" dirty="0" smtClean="0"/>
                  <a:t> </a:t>
                </a:r>
                <a:r>
                  <a:rPr lang="nl-NL" dirty="0" err="1"/>
                  <a:t>weak</a:t>
                </a:r>
                <a:r>
                  <a:rPr lang="nl-NL" dirty="0"/>
                  <a:t> </a:t>
                </a:r>
                <a:r>
                  <a:rPr lang="nl-NL" dirty="0" smtClean="0"/>
                  <a:t>form  </a:t>
                </a:r>
                <a14:m>
                  <m:oMath xmlns:m="http://schemas.openxmlformats.org/officeDocument/2006/math">
                    <m:d>
                      <m:dPr>
                        <m:begChr m:val="⟨"/>
                        <m:endChr m:val="⟩"/>
                        <m:ctrlPr>
                          <a:rPr lang="nl-NL" i="1">
                            <a:latin typeface="Cambria Math"/>
                            <a:ea typeface="Cambria Math" panose="02040503050406030204" pitchFamily="18" charset="0"/>
                          </a:rPr>
                        </m:ctrlPr>
                      </m:dPr>
                      <m:e>
                        <m:r>
                          <a:rPr lang="nl-NL" i="1">
                            <a:latin typeface="Cambria Math" panose="02040503050406030204" pitchFamily="18" charset="0"/>
                            <a:ea typeface="Cambria Math" panose="02040503050406030204" pitchFamily="18" charset="0"/>
                          </a:rPr>
                          <m:t>ℒ</m:t>
                        </m:r>
                        <m:r>
                          <a:rPr lang="nl-NL" b="0" i="1">
                            <a:latin typeface="Cambria Math" panose="02040503050406030204" pitchFamily="18" charset="0"/>
                          </a:rPr>
                          <m:t>𝑢</m:t>
                        </m:r>
                        <m:r>
                          <a:rPr lang="nl-NL" b="0" i="1" smtClean="0">
                            <a:latin typeface="Cambria Math" panose="02040503050406030204" pitchFamily="18" charset="0"/>
                          </a:rPr>
                          <m:t>,</m:t>
                        </m:r>
                        <m:r>
                          <a:rPr lang="nl-NL" i="1">
                            <a:latin typeface="Cambria Math" panose="02040503050406030204" pitchFamily="18" charset="0"/>
                            <a:ea typeface="Cambria Math" panose="02040503050406030204" pitchFamily="18" charset="0"/>
                          </a:rPr>
                          <m:t>𝜂</m:t>
                        </m:r>
                      </m:e>
                    </m:d>
                    <m:r>
                      <a:rPr lang="nl-NL" i="1">
                        <a:latin typeface="Cambria Math" panose="02040503050406030204" pitchFamily="18" charset="0"/>
                      </a:rPr>
                      <m:t>=</m:t>
                    </m:r>
                    <m:d>
                      <m:dPr>
                        <m:begChr m:val="⟨"/>
                        <m:endChr m:val="⟩"/>
                        <m:ctrlPr>
                          <a:rPr lang="nl-NL" i="1">
                            <a:latin typeface="Cambria Math"/>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𝑓</m:t>
                        </m:r>
                        <m:r>
                          <a:rPr lang="nl-NL" i="1">
                            <a:latin typeface="Cambria Math" panose="02040503050406030204" pitchFamily="18" charset="0"/>
                          </a:rPr>
                          <m:t>,</m:t>
                        </m:r>
                        <m:r>
                          <a:rPr lang="nl-NL" i="1">
                            <a:latin typeface="Cambria Math" panose="02040503050406030204" pitchFamily="18" charset="0"/>
                            <a:ea typeface="Cambria Math" panose="02040503050406030204" pitchFamily="18" charset="0"/>
                          </a:rPr>
                          <m:t>𝜂</m:t>
                        </m:r>
                      </m:e>
                    </m:d>
                  </m:oMath>
                </a14:m>
                <a:r>
                  <a:rPr lang="nl-NL" dirty="0" smtClean="0"/>
                  <a:t>.</a:t>
                </a:r>
                <a:endParaRPr lang="nl-NL" dirty="0"/>
              </a:p>
              <a:p>
                <a:pPr marL="457200" indent="-457200">
                  <a:buAutoNum type="arabicPeriod"/>
                </a:pPr>
                <a:r>
                  <a:rPr lang="nl-NL" dirty="0" err="1"/>
                  <a:t>Define</a:t>
                </a:r>
                <a:r>
                  <a:rPr lang="nl-NL" dirty="0"/>
                  <a:t> a </a:t>
                </a:r>
                <a:r>
                  <a:rPr lang="nl-NL" dirty="0" err="1"/>
                  <a:t>mesh</a:t>
                </a:r>
                <a:r>
                  <a:rPr lang="nl-NL" dirty="0"/>
                  <a:t>.</a:t>
                </a:r>
              </a:p>
              <a:p>
                <a:pPr marL="457200" indent="-457200">
                  <a:buAutoNum type="arabicPeriod"/>
                </a:pPr>
                <a:r>
                  <a:rPr lang="nl-NL" dirty="0" err="1"/>
                  <a:t>Expand</a:t>
                </a:r>
                <a:r>
                  <a:rPr lang="nl-NL" dirty="0"/>
                  <a:t> the </a:t>
                </a:r>
                <a:r>
                  <a:rPr lang="nl-NL" dirty="0" err="1" smtClean="0"/>
                  <a:t>unknown</a:t>
                </a:r>
                <a:r>
                  <a:rPr lang="nl-NL" dirty="0" smtClean="0"/>
                  <a:t> </a:t>
                </a:r>
                <a14:m>
                  <m:oMath xmlns:m="http://schemas.openxmlformats.org/officeDocument/2006/math">
                    <m:r>
                      <a:rPr lang="nl-NL" b="0" i="1">
                        <a:latin typeface="Cambria Math" panose="02040503050406030204" pitchFamily="18" charset="0"/>
                      </a:rPr>
                      <m:t>𝑢</m:t>
                    </m:r>
                  </m:oMath>
                </a14:m>
                <a:r>
                  <a:rPr lang="nl-NL" dirty="0" smtClean="0"/>
                  <a:t> through basis functions </a:t>
                </a:r>
                <a14:m>
                  <m:oMath xmlns:m="http://schemas.openxmlformats.org/officeDocument/2006/math">
                    <m:sSub>
                      <m:sSubPr>
                        <m:ctrlPr>
                          <a:rPr lang="nl-NL" b="0" i="1" smtClean="0">
                            <a:latin typeface="Cambria Math"/>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φ</m:t>
                        </m:r>
                      </m:e>
                      <m:sub>
                        <m:r>
                          <a:rPr lang="nl-NL" b="0" i="1" smtClean="0">
                            <a:latin typeface="Cambria Math" panose="02040503050406030204" pitchFamily="18" charset="0"/>
                            <a:ea typeface="Cambria Math" panose="02040503050406030204" pitchFamily="18" charset="0"/>
                          </a:rPr>
                          <m:t>𝑖</m:t>
                        </m:r>
                      </m:sub>
                    </m:sSub>
                    <m:r>
                      <a:rPr lang="nl-NL" i="1">
                        <a:latin typeface="Cambria Math" panose="02040503050406030204" pitchFamily="18" charset="0"/>
                        <a:ea typeface="Cambria Math" panose="02040503050406030204" pitchFamily="18" charset="0"/>
                      </a:rPr>
                      <m:t>.</m:t>
                    </m:r>
                  </m:oMath>
                </a14:m>
                <a:endParaRPr lang="nl-NL" dirty="0">
                  <a:ea typeface="Cambria Math" panose="02040503050406030204" pitchFamily="18" charset="0"/>
                </a:endParaRPr>
              </a:p>
              <a:p>
                <a:pPr marL="457200" indent="-457200">
                  <a:buAutoNum type="arabicPeriod"/>
                </a:pPr>
                <a:r>
                  <a:rPr lang="nl-NL" dirty="0" err="1">
                    <a:ea typeface="Cambria Math" panose="02040503050406030204" pitchFamily="18" charset="0"/>
                  </a:rPr>
                  <a:t>Choose</a:t>
                </a:r>
                <a:r>
                  <a:rPr lang="nl-NL" dirty="0">
                    <a:ea typeface="Cambria Math" panose="02040503050406030204" pitchFamily="18" charset="0"/>
                  </a:rPr>
                  <a:t> test </a:t>
                </a:r>
                <a:r>
                  <a:rPr lang="nl-NL" dirty="0" err="1" smtClean="0">
                    <a:ea typeface="Cambria Math" panose="02040503050406030204" pitchFamily="18" charset="0"/>
                  </a:rPr>
                  <a:t>functions</a:t>
                </a:r>
                <a:r>
                  <a:rPr lang="nl-NL" dirty="0" smtClean="0">
                    <a:ea typeface="Cambria Math" panose="02040503050406030204" pitchFamily="18" charset="0"/>
                  </a:rPr>
                  <a:t> </a:t>
                </a:r>
                <a14:m>
                  <m:oMath xmlns:m="http://schemas.openxmlformats.org/officeDocument/2006/math">
                    <m:sSub>
                      <m:sSubPr>
                        <m:ctrlPr>
                          <a:rPr lang="nl-NL" b="0" i="1" smtClean="0">
                            <a:latin typeface="Cambria Math"/>
                            <a:ea typeface="Cambria Math" panose="02040503050406030204" pitchFamily="18" charset="0"/>
                          </a:rPr>
                        </m:ctrlPr>
                      </m:sSubPr>
                      <m:e>
                        <m:r>
                          <a:rPr lang="nl-NL" i="1" smtClean="0">
                            <a:latin typeface="Cambria Math" panose="02040503050406030204" pitchFamily="18" charset="0"/>
                            <a:ea typeface="Cambria Math" panose="02040503050406030204" pitchFamily="18" charset="0"/>
                          </a:rPr>
                          <m:t>𝜂</m:t>
                        </m:r>
                      </m:e>
                      <m:sub>
                        <m:r>
                          <a:rPr lang="nl-NL" b="0" i="1" smtClean="0">
                            <a:latin typeface="Cambria Math" panose="02040503050406030204" pitchFamily="18" charset="0"/>
                            <a:ea typeface="Cambria Math" panose="02040503050406030204" pitchFamily="18" charset="0"/>
                          </a:rPr>
                          <m:t>𝑖</m:t>
                        </m:r>
                      </m:sub>
                    </m:sSub>
                  </m:oMath>
                </a14:m>
                <a:r>
                  <a:rPr lang="nl-NL" dirty="0" smtClean="0">
                    <a:ea typeface="Cambria Math" panose="02040503050406030204" pitchFamily="18" charset="0"/>
                  </a:rPr>
                  <a:t>.</a:t>
                </a:r>
                <a:endParaRPr lang="nl-NL" dirty="0">
                  <a:ea typeface="Cambria Math" panose="02040503050406030204" pitchFamily="18" charset="0"/>
                </a:endParaRPr>
              </a:p>
              <a:p>
                <a:pPr marL="457200" indent="-457200">
                  <a:buAutoNum type="arabicPeriod"/>
                </a:pPr>
                <a:r>
                  <a:rPr lang="nl-NL" dirty="0" err="1">
                    <a:ea typeface="Cambria Math" panose="02040503050406030204" pitchFamily="18" charset="0"/>
                  </a:rPr>
                  <a:t>Calculate</a:t>
                </a:r>
                <a:r>
                  <a:rPr lang="nl-NL" dirty="0">
                    <a:ea typeface="Cambria Math" panose="02040503050406030204" pitchFamily="18" charset="0"/>
                  </a:rPr>
                  <a:t>/</a:t>
                </a:r>
                <a:r>
                  <a:rPr lang="nl-NL" dirty="0" err="1">
                    <a:ea typeface="Cambria Math" panose="02040503050406030204" pitchFamily="18" charset="0"/>
                  </a:rPr>
                  <a:t>approximate</a:t>
                </a:r>
                <a:r>
                  <a:rPr lang="nl-NL" dirty="0">
                    <a:ea typeface="Cambria Math" panose="02040503050406030204" pitchFamily="18" charset="0"/>
                  </a:rPr>
                  <a:t> the </a:t>
                </a:r>
                <a:r>
                  <a:rPr lang="nl-NL" dirty="0" err="1">
                    <a:ea typeface="Cambria Math" panose="02040503050406030204" pitchFamily="18" charset="0"/>
                  </a:rPr>
                  <a:t>integrals</a:t>
                </a:r>
                <a:r>
                  <a:rPr lang="nl-NL" dirty="0">
                    <a:ea typeface="Cambria Math" panose="02040503050406030204" pitchFamily="18" charset="0"/>
                  </a:rPr>
                  <a:t>.</a:t>
                </a:r>
              </a:p>
              <a:p>
                <a:pPr marL="457200" indent="-457200">
                  <a:buAutoNum type="arabicPeriod"/>
                </a:pPr>
                <a:r>
                  <a:rPr lang="nl-NL" dirty="0" err="1">
                    <a:ea typeface="Cambria Math" panose="02040503050406030204" pitchFamily="18" charset="0"/>
                  </a:rPr>
                  <a:t>Define</a:t>
                </a:r>
                <a:r>
                  <a:rPr lang="nl-NL" dirty="0">
                    <a:ea typeface="Cambria Math" panose="02040503050406030204" pitchFamily="18" charset="0"/>
                  </a:rPr>
                  <a:t> the </a:t>
                </a:r>
                <a:r>
                  <a:rPr lang="nl-NL" dirty="0" err="1">
                    <a:ea typeface="Cambria Math" panose="02040503050406030204" pitchFamily="18" charset="0"/>
                  </a:rPr>
                  <a:t>discretised</a:t>
                </a:r>
                <a:r>
                  <a:rPr lang="nl-NL" dirty="0">
                    <a:ea typeface="Cambria Math" panose="02040503050406030204" pitchFamily="18" charset="0"/>
                  </a:rPr>
                  <a:t> system</a:t>
                </a:r>
              </a:p>
              <a:p>
                <a:pPr marL="0" indent="0">
                  <a:buNone/>
                </a:pPr>
                <a:endParaRPr lang="nl-NL"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nl-NL" i="1">
                              <a:latin typeface="Cambria Math"/>
                              <a:ea typeface="Cambria Math" panose="02040503050406030204" pitchFamily="18" charset="0"/>
                            </a:rPr>
                          </m:ctrlPr>
                        </m:dPr>
                        <m:e>
                          <m:m>
                            <m:mPr>
                              <m:mcs>
                                <m:mc>
                                  <m:mcPr>
                                    <m:count m:val="2"/>
                                    <m:mcJc m:val="center"/>
                                  </m:mcPr>
                                </m:mc>
                              </m:mcs>
                              <m:ctrlPr>
                                <a:rPr lang="nl-NL" i="1">
                                  <a:latin typeface="Cambria Math"/>
                                  <a:ea typeface="Cambria Math" panose="02040503050406030204" pitchFamily="18" charset="0"/>
                                </a:rPr>
                              </m:ctrlPr>
                            </m:mPr>
                            <m:mr>
                              <m:e>
                                <m:sSub>
                                  <m:sSubPr>
                                    <m:ctrlPr>
                                      <a:rPr lang="nl-NL" i="1">
                                        <a:latin typeface="Cambria Math"/>
                                        <a:ea typeface="Cambria Math" panose="02040503050406030204" pitchFamily="18" charset="0"/>
                                      </a:rPr>
                                    </m:ctrlPr>
                                  </m:sSubPr>
                                  <m:e>
                                    <m:r>
                                      <m:rPr>
                                        <m:brk m:alnAt="7"/>
                                      </m:rPr>
                                      <a:rPr lang="nl-NL" i="1">
                                        <a:latin typeface="Cambria Math" panose="02040503050406030204" pitchFamily="18" charset="0"/>
                                        <a:ea typeface="Cambria Math" panose="02040503050406030204" pitchFamily="18" charset="0"/>
                                      </a:rPr>
                                      <m:t>𝑎</m:t>
                                    </m:r>
                                  </m:e>
                                  <m:sub>
                                    <m:r>
                                      <m:rPr>
                                        <m:brk m:alnAt="7"/>
                                      </m:rPr>
                                      <a:rPr lang="nl-NL" i="1">
                                        <a:latin typeface="Cambria Math" panose="02040503050406030204" pitchFamily="18" charset="0"/>
                                        <a:ea typeface="Cambria Math" panose="02040503050406030204" pitchFamily="18" charset="0"/>
                                      </a:rPr>
                                      <m:t>𝑥</m:t>
                                    </m:r>
                                    <m:r>
                                      <a:rPr lang="nl-NL" i="1">
                                        <a:latin typeface="Cambria Math" panose="02040503050406030204" pitchFamily="18" charset="0"/>
                                        <a:ea typeface="Cambria Math" panose="02040503050406030204" pitchFamily="18" charset="0"/>
                                      </a:rPr>
                                      <m:t>𝑥</m:t>
                                    </m:r>
                                  </m:sub>
                                </m:sSub>
                              </m:e>
                              <m:e>
                                <m:sSub>
                                  <m:sSubPr>
                                    <m:ctrlPr>
                                      <a:rPr lang="nl-NL" i="1">
                                        <a:latin typeface="Cambria Math"/>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𝑎</m:t>
                                    </m:r>
                                  </m:e>
                                  <m:sub>
                                    <m:r>
                                      <a:rPr lang="nl-NL" i="1">
                                        <a:latin typeface="Cambria Math" panose="02040503050406030204" pitchFamily="18" charset="0"/>
                                        <a:ea typeface="Cambria Math" panose="02040503050406030204" pitchFamily="18" charset="0"/>
                                      </a:rPr>
                                      <m:t>𝑥𝑦</m:t>
                                    </m:r>
                                  </m:sub>
                                </m:sSub>
                              </m:e>
                            </m:mr>
                            <m:mr>
                              <m:e>
                                <m:sSub>
                                  <m:sSubPr>
                                    <m:ctrlPr>
                                      <a:rPr lang="nl-NL" i="1">
                                        <a:latin typeface="Cambria Math"/>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𝑎</m:t>
                                    </m:r>
                                  </m:e>
                                  <m:sub>
                                    <m:r>
                                      <a:rPr lang="nl-NL" i="1">
                                        <a:latin typeface="Cambria Math" panose="02040503050406030204" pitchFamily="18" charset="0"/>
                                        <a:ea typeface="Cambria Math" panose="02040503050406030204" pitchFamily="18" charset="0"/>
                                      </a:rPr>
                                      <m:t>𝑦𝑥</m:t>
                                    </m:r>
                                  </m:sub>
                                </m:sSub>
                              </m:e>
                              <m:e>
                                <m:sSub>
                                  <m:sSubPr>
                                    <m:ctrlPr>
                                      <a:rPr lang="nl-NL" i="1">
                                        <a:latin typeface="Cambria Math"/>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𝑎</m:t>
                                    </m:r>
                                  </m:e>
                                  <m:sub>
                                    <m:r>
                                      <a:rPr lang="nl-NL" i="1">
                                        <a:latin typeface="Cambria Math" panose="02040503050406030204" pitchFamily="18" charset="0"/>
                                        <a:ea typeface="Cambria Math" panose="02040503050406030204" pitchFamily="18" charset="0"/>
                                      </a:rPr>
                                      <m:t>𝑦𝑦</m:t>
                                    </m:r>
                                  </m:sub>
                                </m:sSub>
                              </m:e>
                            </m:mr>
                          </m:m>
                        </m:e>
                      </m:d>
                      <m:d>
                        <m:dPr>
                          <m:begChr m:val="["/>
                          <m:endChr m:val="]"/>
                          <m:ctrlPr>
                            <a:rPr lang="nl-NL" i="1">
                              <a:latin typeface="Cambria Math"/>
                              <a:ea typeface="Cambria Math" panose="02040503050406030204" pitchFamily="18" charset="0"/>
                            </a:rPr>
                          </m:ctrlPr>
                        </m:dPr>
                        <m:e>
                          <m:m>
                            <m:mPr>
                              <m:mcs>
                                <m:mc>
                                  <m:mcPr>
                                    <m:count m:val="1"/>
                                    <m:mcJc m:val="center"/>
                                  </m:mcPr>
                                </m:mc>
                              </m:mcs>
                              <m:ctrlPr>
                                <a:rPr lang="nl-NL" i="1">
                                  <a:latin typeface="Cambria Math"/>
                                  <a:ea typeface="Cambria Math" panose="02040503050406030204" pitchFamily="18" charset="0"/>
                                </a:rPr>
                              </m:ctrlPr>
                            </m:mPr>
                            <m:mr>
                              <m:e>
                                <m:sSub>
                                  <m:sSubPr>
                                    <m:ctrlPr>
                                      <a:rPr lang="nl-NL" i="1">
                                        <a:latin typeface="Cambria Math"/>
                                        <a:ea typeface="Cambria Math" panose="02040503050406030204" pitchFamily="18" charset="0"/>
                                      </a:rPr>
                                    </m:ctrlPr>
                                  </m:sSubPr>
                                  <m:e>
                                    <m:r>
                                      <a:rPr lang="nl-NL" b="1" i="1">
                                        <a:latin typeface="Cambria Math" panose="02040503050406030204" pitchFamily="18" charset="0"/>
                                        <a:ea typeface="Cambria Math" panose="02040503050406030204" pitchFamily="18" charset="0"/>
                                      </a:rPr>
                                      <m:t>𝒆</m:t>
                                    </m:r>
                                  </m:e>
                                  <m:sub>
                                    <m:r>
                                      <a:rPr lang="nl-NL" i="1">
                                        <a:latin typeface="Cambria Math" panose="02040503050406030204" pitchFamily="18" charset="0"/>
                                        <a:ea typeface="Cambria Math" panose="02040503050406030204" pitchFamily="18" charset="0"/>
                                      </a:rPr>
                                      <m:t>𝑥</m:t>
                                    </m:r>
                                  </m:sub>
                                </m:sSub>
                              </m:e>
                            </m:mr>
                            <m:mr>
                              <m:e>
                                <m:sSub>
                                  <m:sSubPr>
                                    <m:ctrlPr>
                                      <a:rPr lang="nl-NL" i="1">
                                        <a:latin typeface="Cambria Math"/>
                                        <a:ea typeface="Cambria Math" panose="02040503050406030204" pitchFamily="18" charset="0"/>
                                      </a:rPr>
                                    </m:ctrlPr>
                                  </m:sSubPr>
                                  <m:e>
                                    <m:r>
                                      <a:rPr lang="nl-NL" b="1" i="1">
                                        <a:latin typeface="Cambria Math" panose="02040503050406030204" pitchFamily="18" charset="0"/>
                                        <a:ea typeface="Cambria Math" panose="02040503050406030204" pitchFamily="18" charset="0"/>
                                      </a:rPr>
                                      <m:t>𝒆</m:t>
                                    </m:r>
                                  </m:e>
                                  <m:sub>
                                    <m:r>
                                      <a:rPr lang="nl-NL" i="1">
                                        <a:latin typeface="Cambria Math" panose="02040503050406030204" pitchFamily="18" charset="0"/>
                                        <a:ea typeface="Cambria Math" panose="02040503050406030204" pitchFamily="18" charset="0"/>
                                      </a:rPr>
                                      <m:t>𝑦</m:t>
                                    </m:r>
                                  </m:sub>
                                </m:sSub>
                              </m:e>
                            </m:mr>
                          </m:m>
                        </m:e>
                      </m:d>
                      <m:r>
                        <a:rPr lang="nl-NL" i="1">
                          <a:latin typeface="Cambria Math" panose="02040503050406030204" pitchFamily="18" charset="0"/>
                          <a:ea typeface="Cambria Math" panose="02040503050406030204" pitchFamily="18" charset="0"/>
                        </a:rPr>
                        <m:t>=</m:t>
                      </m:r>
                      <m:d>
                        <m:dPr>
                          <m:begChr m:val="["/>
                          <m:endChr m:val="]"/>
                          <m:ctrlPr>
                            <a:rPr lang="nl-NL" i="1">
                              <a:latin typeface="Cambria Math"/>
                              <a:ea typeface="Cambria Math" panose="02040503050406030204" pitchFamily="18" charset="0"/>
                            </a:rPr>
                          </m:ctrlPr>
                        </m:dPr>
                        <m:e>
                          <m:m>
                            <m:mPr>
                              <m:mcs>
                                <m:mc>
                                  <m:mcPr>
                                    <m:count m:val="1"/>
                                    <m:mcJc m:val="center"/>
                                  </m:mcPr>
                                </m:mc>
                              </m:mcs>
                              <m:ctrlPr>
                                <a:rPr lang="nl-NL" i="1">
                                  <a:latin typeface="Cambria Math"/>
                                  <a:ea typeface="Cambria Math" panose="02040503050406030204" pitchFamily="18" charset="0"/>
                                </a:rPr>
                              </m:ctrlPr>
                            </m:mPr>
                            <m:mr>
                              <m:e>
                                <m:sSub>
                                  <m:sSubPr>
                                    <m:ctrlPr>
                                      <a:rPr lang="nl-NL" i="1">
                                        <a:latin typeface="Cambria Math"/>
                                        <a:ea typeface="Cambria Math" panose="02040503050406030204" pitchFamily="18" charset="0"/>
                                      </a:rPr>
                                    </m:ctrlPr>
                                  </m:sSubPr>
                                  <m:e>
                                    <m:r>
                                      <a:rPr lang="nl-NL" b="1" i="1">
                                        <a:latin typeface="Cambria Math" panose="02040503050406030204" pitchFamily="18" charset="0"/>
                                        <a:ea typeface="Cambria Math" panose="02040503050406030204" pitchFamily="18" charset="0"/>
                                      </a:rPr>
                                      <m:t>𝒃</m:t>
                                    </m:r>
                                  </m:e>
                                  <m:sub>
                                    <m:r>
                                      <a:rPr lang="nl-NL" i="1">
                                        <a:latin typeface="Cambria Math" panose="02040503050406030204" pitchFamily="18" charset="0"/>
                                        <a:ea typeface="Cambria Math" panose="02040503050406030204" pitchFamily="18" charset="0"/>
                                      </a:rPr>
                                      <m:t>𝑥</m:t>
                                    </m:r>
                                  </m:sub>
                                </m:sSub>
                              </m:e>
                            </m:mr>
                            <m:mr>
                              <m:e>
                                <m:sSub>
                                  <m:sSubPr>
                                    <m:ctrlPr>
                                      <a:rPr lang="nl-NL" i="1">
                                        <a:latin typeface="Cambria Math"/>
                                        <a:ea typeface="Cambria Math" panose="02040503050406030204" pitchFamily="18" charset="0"/>
                                      </a:rPr>
                                    </m:ctrlPr>
                                  </m:sSubPr>
                                  <m:e>
                                    <m:r>
                                      <a:rPr lang="nl-NL" b="1" i="1">
                                        <a:latin typeface="Cambria Math" panose="02040503050406030204" pitchFamily="18" charset="0"/>
                                        <a:ea typeface="Cambria Math" panose="02040503050406030204" pitchFamily="18" charset="0"/>
                                      </a:rPr>
                                      <m:t>𝒃</m:t>
                                    </m:r>
                                  </m:e>
                                  <m:sub>
                                    <m:r>
                                      <a:rPr lang="nl-NL" i="1">
                                        <a:latin typeface="Cambria Math" panose="02040503050406030204" pitchFamily="18" charset="0"/>
                                        <a:ea typeface="Cambria Math" panose="02040503050406030204" pitchFamily="18" charset="0"/>
                                      </a:rPr>
                                      <m:t>𝑦</m:t>
                                    </m:r>
                                  </m:sub>
                                </m:sSub>
                              </m:e>
                            </m:mr>
                          </m:m>
                        </m:e>
                      </m:d>
                      <m:r>
                        <a:rPr lang="nl-NL" i="1">
                          <a:latin typeface="Cambria Math" panose="02040503050406030204" pitchFamily="18" charset="0"/>
                          <a:ea typeface="Cambria Math" panose="02040503050406030204" pitchFamily="18" charset="0"/>
                        </a:rPr>
                        <m:t>.</m:t>
                      </m:r>
                    </m:oMath>
                  </m:oMathPara>
                </a14:m>
                <a:endParaRPr lang="nl-NL" dirty="0">
                  <a:ea typeface="Cambria Math" panose="02040503050406030204" pitchFamily="18" charset="0"/>
                </a:endParaRPr>
              </a:p>
              <a:p>
                <a:endParaRPr lang="nl-N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220"/>
                </a:stretch>
              </a:blipFill>
            </p:spPr>
            <p:txBody>
              <a:bodyPr/>
              <a:lstStyle/>
              <a:p>
                <a:r>
                  <a:rPr lang="nl-NL">
                    <a:noFill/>
                  </a:rPr>
                  <a:t> </a:t>
                </a:r>
              </a:p>
            </p:txBody>
          </p:sp>
        </mc:Fallback>
      </mc:AlternateContent>
    </p:spTree>
    <p:extLst>
      <p:ext uri="{BB962C8B-B14F-4D97-AF65-F5344CB8AC3E}">
        <p14:creationId xmlns:p14="http://schemas.microsoft.com/office/powerpoint/2010/main" val="1440469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Test </a:t>
            </a:r>
            <a:r>
              <a:rPr lang="nl-NL" dirty="0" err="1" smtClean="0"/>
              <a:t>Functions</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nl-NL" dirty="0" smtClean="0"/>
                  <a:t>Callocation Method: </a:t>
                </a:r>
                <a14:m>
                  <m:oMath xmlns:m="http://schemas.openxmlformats.org/officeDocument/2006/math">
                    <m:sSub>
                      <m:sSubPr>
                        <m:ctrlPr>
                          <a:rPr lang="nl-NL" b="0" i="1" smtClean="0">
                            <a:latin typeface="Cambria Math"/>
                            <a:ea typeface="Cambria Math" panose="02040503050406030204" pitchFamily="18" charset="0"/>
                          </a:rPr>
                        </m:ctrlPr>
                      </m:sSubPr>
                      <m:e>
                        <m:r>
                          <a:rPr lang="en-GB" b="0" i="1" smtClean="0">
                            <a:latin typeface="Cambria Math"/>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     </m:t>
                        </m:r>
                        <m:r>
                          <a:rPr lang="nl-NL" i="1" smtClean="0">
                            <a:latin typeface="Cambria Math" panose="02040503050406030204" pitchFamily="18" charset="0"/>
                            <a:ea typeface="Cambria Math" panose="02040503050406030204" pitchFamily="18" charset="0"/>
                          </a:rPr>
                          <m:t>𝜂</m:t>
                        </m:r>
                      </m:e>
                      <m:sub>
                        <m:r>
                          <a:rPr lang="nl-NL" b="0" i="1" smtClean="0">
                            <a:latin typeface="Cambria Math" panose="02040503050406030204" pitchFamily="18" charset="0"/>
                            <a:ea typeface="Cambria Math" panose="02040503050406030204" pitchFamily="18" charset="0"/>
                          </a:rPr>
                          <m:t>𝑖</m:t>
                        </m:r>
                      </m:sub>
                    </m:sSub>
                    <m:d>
                      <m:dPr>
                        <m:ctrlPr>
                          <a:rPr lang="nl-NL" b="0" i="1" smtClean="0">
                            <a:latin typeface="Cambria Math"/>
                            <a:ea typeface="Cambria Math" panose="02040503050406030204" pitchFamily="18" charset="0"/>
                          </a:rPr>
                        </m:ctrlPr>
                      </m:dPr>
                      <m:e>
                        <m:r>
                          <a:rPr lang="nl-NL" b="1" i="1" smtClean="0">
                            <a:latin typeface="Cambria Math" panose="02040503050406030204" pitchFamily="18" charset="0"/>
                            <a:ea typeface="Cambria Math" panose="02040503050406030204" pitchFamily="18" charset="0"/>
                          </a:rPr>
                          <m:t>𝒙</m:t>
                        </m:r>
                      </m:e>
                    </m:d>
                    <m:r>
                      <a:rPr lang="nl-NL" b="0" i="1" smtClean="0">
                        <a:latin typeface="Cambria Math" panose="02040503050406030204" pitchFamily="18" charset="0"/>
                        <a:ea typeface="Cambria Math" panose="02040503050406030204" pitchFamily="18" charset="0"/>
                      </a:rPr>
                      <m:t> =  </m:t>
                    </m:r>
                    <m:r>
                      <a:rPr lang="nl-NL" b="0" i="1" smtClean="0">
                        <a:latin typeface="Cambria Math" panose="02040503050406030204" pitchFamily="18" charset="0"/>
                        <a:ea typeface="Cambria Math" panose="02040503050406030204" pitchFamily="18" charset="0"/>
                      </a:rPr>
                      <m:t>𝛿</m:t>
                    </m:r>
                    <m:d>
                      <m:dPr>
                        <m:ctrlPr>
                          <a:rPr lang="nl-NL" b="0" i="1" smtClean="0">
                            <a:latin typeface="Cambria Math"/>
                            <a:ea typeface="Cambria Math" panose="02040503050406030204" pitchFamily="18" charset="0"/>
                          </a:rPr>
                        </m:ctrlPr>
                      </m:dPr>
                      <m:e>
                        <m:r>
                          <a:rPr lang="nl-NL" b="1" i="1" smtClean="0">
                            <a:latin typeface="Cambria Math" panose="02040503050406030204" pitchFamily="18" charset="0"/>
                            <a:ea typeface="Cambria Math" panose="02040503050406030204" pitchFamily="18" charset="0"/>
                          </a:rPr>
                          <m:t>𝒙</m:t>
                        </m:r>
                        <m:r>
                          <a:rPr lang="nl-NL" b="0" i="1" smtClean="0">
                            <a:latin typeface="Cambria Math" panose="02040503050406030204" pitchFamily="18" charset="0"/>
                            <a:ea typeface="Cambria Math" panose="02040503050406030204" pitchFamily="18" charset="0"/>
                          </a:rPr>
                          <m:t>−</m:t>
                        </m:r>
                        <m:sSub>
                          <m:sSubPr>
                            <m:ctrlPr>
                              <a:rPr lang="nl-NL" b="1" i="1" smtClean="0">
                                <a:latin typeface="Cambria Math"/>
                                <a:ea typeface="Cambria Math" panose="02040503050406030204" pitchFamily="18" charset="0"/>
                              </a:rPr>
                            </m:ctrlPr>
                          </m:sSubPr>
                          <m:e>
                            <m:r>
                              <a:rPr lang="nl-NL" b="1" i="1" smtClean="0">
                                <a:latin typeface="Cambria Math" panose="02040503050406030204" pitchFamily="18" charset="0"/>
                                <a:ea typeface="Cambria Math" panose="02040503050406030204" pitchFamily="18" charset="0"/>
                              </a:rPr>
                              <m:t>𝒙</m:t>
                            </m:r>
                          </m:e>
                          <m:sub>
                            <m:r>
                              <a:rPr lang="nl-NL" b="0" i="1" smtClean="0">
                                <a:latin typeface="Cambria Math" panose="02040503050406030204" pitchFamily="18" charset="0"/>
                                <a:ea typeface="Cambria Math" panose="02040503050406030204" pitchFamily="18" charset="0"/>
                              </a:rPr>
                              <m:t>𝑖</m:t>
                            </m:r>
                          </m:sub>
                        </m:sSub>
                      </m:e>
                    </m:d>
                  </m:oMath>
                </a14:m>
                <a:endParaRPr lang="nl-NL" dirty="0" smtClean="0"/>
              </a:p>
              <a:p>
                <a:pPr marL="0" indent="0">
                  <a:buNone/>
                </a:pPr>
                <a:endParaRPr lang="nl-NL" dirty="0" smtClean="0"/>
              </a:p>
              <a:p>
                <a:r>
                  <a:rPr lang="nl-NL" dirty="0" err="1" smtClean="0"/>
                  <a:t>Galerkin’s</a:t>
                </a:r>
                <a:r>
                  <a:rPr lang="nl-NL" dirty="0" smtClean="0"/>
                  <a:t> Method: </a:t>
                </a:r>
                <a14:m>
                  <m:oMath xmlns:m="http://schemas.openxmlformats.org/officeDocument/2006/math">
                    <m:sSub>
                      <m:sSubPr>
                        <m:ctrlPr>
                          <a:rPr lang="nl-NL" b="0" i="1" smtClean="0">
                            <a:latin typeface="Cambria Math"/>
                            <a:ea typeface="Cambria Math" panose="02040503050406030204" pitchFamily="18" charset="0"/>
                          </a:rPr>
                        </m:ctrlPr>
                      </m:sSubPr>
                      <m:e>
                        <m:r>
                          <a:rPr lang="en-GB" b="0" i="1" smtClean="0">
                            <a:latin typeface="Cambria Math"/>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    </m:t>
                        </m:r>
                        <m:r>
                          <a:rPr lang="nl-NL" i="1" smtClean="0">
                            <a:latin typeface="Cambria Math" panose="02040503050406030204" pitchFamily="18" charset="0"/>
                            <a:ea typeface="Cambria Math" panose="02040503050406030204" pitchFamily="18" charset="0"/>
                          </a:rPr>
                          <m:t>𝜂</m:t>
                        </m:r>
                      </m:e>
                      <m:sub>
                        <m:r>
                          <a:rPr lang="nl-NL" b="0" i="1" smtClean="0">
                            <a:latin typeface="Cambria Math" panose="02040503050406030204" pitchFamily="18" charset="0"/>
                            <a:ea typeface="Cambria Math" panose="02040503050406030204" pitchFamily="18" charset="0"/>
                          </a:rPr>
                          <m:t>𝑖</m:t>
                        </m:r>
                      </m:sub>
                    </m:sSub>
                    <m:d>
                      <m:dPr>
                        <m:ctrlPr>
                          <a:rPr lang="nl-NL" b="0" i="1" smtClean="0">
                            <a:latin typeface="Cambria Math"/>
                            <a:ea typeface="Cambria Math" panose="02040503050406030204" pitchFamily="18" charset="0"/>
                          </a:rPr>
                        </m:ctrlPr>
                      </m:dPr>
                      <m:e>
                        <m:r>
                          <a:rPr lang="nl-NL" b="1" i="1" smtClean="0">
                            <a:latin typeface="Cambria Math" panose="02040503050406030204" pitchFamily="18" charset="0"/>
                            <a:ea typeface="Cambria Math" panose="02040503050406030204" pitchFamily="18" charset="0"/>
                          </a:rPr>
                          <m:t>𝒙</m:t>
                        </m:r>
                      </m:e>
                    </m:d>
                    <m:r>
                      <a:rPr lang="nl-NL" b="0" i="1" smtClean="0">
                        <a:latin typeface="Cambria Math" panose="02040503050406030204" pitchFamily="18" charset="0"/>
                        <a:ea typeface="Cambria Math" panose="02040503050406030204" pitchFamily="18" charset="0"/>
                      </a:rPr>
                      <m:t>  =</m:t>
                    </m:r>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𝜑</m:t>
                        </m:r>
                      </m:e>
                      <m:sub>
                        <m:r>
                          <a:rPr lang="nl-NL" b="0" i="1" smtClean="0">
                            <a:latin typeface="Cambria Math" panose="02040503050406030204" pitchFamily="18" charset="0"/>
                            <a:ea typeface="Cambria Math" panose="02040503050406030204" pitchFamily="18" charset="0"/>
                          </a:rPr>
                          <m:t>𝑖</m:t>
                        </m:r>
                      </m:sub>
                    </m:sSub>
                    <m:r>
                      <a:rPr lang="nl-NL" b="0" i="1" smtClean="0">
                        <a:latin typeface="Cambria Math" panose="02040503050406030204" pitchFamily="18" charset="0"/>
                        <a:ea typeface="Cambria Math" panose="02040503050406030204" pitchFamily="18" charset="0"/>
                      </a:rPr>
                      <m:t>(</m:t>
                    </m:r>
                    <m:r>
                      <a:rPr lang="nl-NL" b="1" i="1" smtClean="0">
                        <a:latin typeface="Cambria Math" panose="02040503050406030204" pitchFamily="18" charset="0"/>
                        <a:ea typeface="Cambria Math" panose="02040503050406030204" pitchFamily="18" charset="0"/>
                      </a:rPr>
                      <m:t>𝒙</m:t>
                    </m:r>
                    <m:r>
                      <a:rPr lang="nl-NL" b="0" i="1" smtClean="0">
                        <a:latin typeface="Cambria Math" panose="02040503050406030204" pitchFamily="18" charset="0"/>
                        <a:ea typeface="Cambria Math" panose="02040503050406030204" pitchFamily="18" charset="0"/>
                      </a:rPr>
                      <m:t>)</m:t>
                    </m:r>
                  </m:oMath>
                </a14:m>
                <a:endParaRPr lang="nl-N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220" t="-2783"/>
                </a:stretch>
              </a:blipFill>
            </p:spPr>
            <p:txBody>
              <a:bodyPr/>
              <a:lstStyle/>
              <a:p>
                <a:r>
                  <a:rPr lang="nl-NL">
                    <a:noFill/>
                  </a:rPr>
                  <a:t> </a:t>
                </a:r>
              </a:p>
            </p:txBody>
          </p:sp>
        </mc:Fallback>
      </mc:AlternateContent>
    </p:spTree>
    <p:extLst>
      <p:ext uri="{BB962C8B-B14F-4D97-AF65-F5344CB8AC3E}">
        <p14:creationId xmlns:p14="http://schemas.microsoft.com/office/powerpoint/2010/main" val="1991713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nl-NL" altLang="nl-NL" dirty="0" smtClean="0">
                <a:ea typeface="ＭＳ Ｐゴシック" panose="020B0600070205080204" pitchFamily="34" charset="-128"/>
              </a:rPr>
              <a:t>Basis </a:t>
            </a:r>
            <a:r>
              <a:rPr lang="nl-NL" altLang="nl-NL" dirty="0" err="1" smtClean="0">
                <a:ea typeface="ＭＳ Ｐゴシック" panose="020B0600070205080204" pitchFamily="34" charset="-128"/>
              </a:rPr>
              <a:t>Functions</a:t>
            </a: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endParaRPr lang="nl-NL" altLang="nl-NL" dirty="0" smtClean="0">
              <a:ea typeface="ＭＳ Ｐゴシック" panose="020B0600070205080204" pitchFamily="34" charset="-128"/>
            </a:endParaRPr>
          </a:p>
        </p:txBody>
      </p:sp>
      <p:pic>
        <p:nvPicPr>
          <p:cNvPr id="122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2981325"/>
            <a:ext cx="4206875"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1436688"/>
            <a:ext cx="538003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bwMode="auto">
          <a:xfrm>
            <a:off x="3989388" y="2625725"/>
            <a:ext cx="355600" cy="712788"/>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nl-NL">
              <a:latin typeface="Arial" charset="0"/>
              <a:ea typeface="ＭＳ Ｐゴシック" pitchFamily="1" charset="-128"/>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2757586" y="2311956"/>
                <a:ext cx="2689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𝑥</m:t>
                      </m:r>
                    </m:oMath>
                  </m:oMathPara>
                </a14:m>
                <a:endParaRPr lang="nl-NL" dirty="0"/>
              </a:p>
            </p:txBody>
          </p:sp>
        </mc:Choice>
        <mc:Fallback xmlns="">
          <p:sp>
            <p:nvSpPr>
              <p:cNvPr id="2" name="TextBox 1"/>
              <p:cNvSpPr txBox="1">
                <a:spLocks noRot="1" noChangeAspect="1" noMove="1" noResize="1" noEditPoints="1" noAdjustHandles="1" noChangeArrowheads="1" noChangeShapeType="1" noTextEdit="1"/>
              </p:cNvSpPr>
              <p:nvPr/>
            </p:nvSpPr>
            <p:spPr>
              <a:xfrm>
                <a:off x="2757586" y="2311956"/>
                <a:ext cx="268983" cy="369332"/>
              </a:xfrm>
              <a:prstGeom prst="rect">
                <a:avLst/>
              </a:prstGeom>
              <a:blipFill rotWithShape="0">
                <a:blip r:embed="rId5"/>
                <a:stretch>
                  <a:fillRect l="-9091" r="-9091" b="-163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38751" y="2311956"/>
                <a:ext cx="2729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𝑦</m:t>
                      </m:r>
                    </m:oMath>
                  </m:oMathPara>
                </a14:m>
                <a:endParaRPr lang="nl-NL" dirty="0"/>
              </a:p>
            </p:txBody>
          </p:sp>
        </mc:Choice>
        <mc:Fallback xmlns="">
          <p:sp>
            <p:nvSpPr>
              <p:cNvPr id="7" name="TextBox 6"/>
              <p:cNvSpPr txBox="1">
                <a:spLocks noRot="1" noChangeAspect="1" noMove="1" noResize="1" noEditPoints="1" noAdjustHandles="1" noChangeArrowheads="1" noChangeShapeType="1" noTextEdit="1"/>
              </p:cNvSpPr>
              <p:nvPr/>
            </p:nvSpPr>
            <p:spPr>
              <a:xfrm>
                <a:off x="5238751" y="2311956"/>
                <a:ext cx="272960" cy="369332"/>
              </a:xfrm>
              <a:prstGeom prst="rect">
                <a:avLst/>
              </a:prstGeom>
              <a:blipFill rotWithShape="0">
                <a:blip r:embed="rId6"/>
                <a:stretch>
                  <a:fillRect l="-22222" r="-20000" b="-2786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03510" y="5187235"/>
                <a:ext cx="2689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𝑥</m:t>
                      </m:r>
                    </m:oMath>
                  </m:oMathPara>
                </a14:m>
                <a:endParaRPr lang="nl-NL" dirty="0"/>
              </a:p>
            </p:txBody>
          </p:sp>
        </mc:Choice>
        <mc:Fallback xmlns="">
          <p:sp>
            <p:nvSpPr>
              <p:cNvPr id="8" name="TextBox 7"/>
              <p:cNvSpPr txBox="1">
                <a:spLocks noRot="1" noChangeAspect="1" noMove="1" noResize="1" noEditPoints="1" noAdjustHandles="1" noChangeArrowheads="1" noChangeShapeType="1" noTextEdit="1"/>
              </p:cNvSpPr>
              <p:nvPr/>
            </p:nvSpPr>
            <p:spPr>
              <a:xfrm>
                <a:off x="4703510" y="5187235"/>
                <a:ext cx="268983" cy="369332"/>
              </a:xfrm>
              <a:prstGeom prst="rect">
                <a:avLst/>
              </a:prstGeom>
              <a:blipFill rotWithShape="0">
                <a:blip r:embed="rId7"/>
                <a:stretch>
                  <a:fillRect l="-11364" r="-6818"/>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84626" y="5268868"/>
                <a:ext cx="2729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𝑦</m:t>
                      </m:r>
                    </m:oMath>
                  </m:oMathPara>
                </a14:m>
                <a:endParaRPr lang="nl-NL" dirty="0"/>
              </a:p>
            </p:txBody>
          </p:sp>
        </mc:Choice>
        <mc:Fallback xmlns="">
          <p:sp>
            <p:nvSpPr>
              <p:cNvPr id="9" name="TextBox 8"/>
              <p:cNvSpPr txBox="1">
                <a:spLocks noRot="1" noChangeAspect="1" noMove="1" noResize="1" noEditPoints="1" noAdjustHandles="1" noChangeArrowheads="1" noChangeShapeType="1" noTextEdit="1"/>
              </p:cNvSpPr>
              <p:nvPr/>
            </p:nvSpPr>
            <p:spPr>
              <a:xfrm>
                <a:off x="2484626" y="5268868"/>
                <a:ext cx="272960" cy="369332"/>
              </a:xfrm>
              <a:prstGeom prst="rect">
                <a:avLst/>
              </a:prstGeom>
              <a:blipFill rotWithShape="0">
                <a:blip r:embed="rId8"/>
                <a:stretch>
                  <a:fillRect l="-22727" r="-22727" b="-27869"/>
                </a:stretch>
              </a:blipFill>
            </p:spPr>
            <p:txBody>
              <a:bodyPr/>
              <a:lstStyle/>
              <a:p>
                <a:r>
                  <a:rPr lang="nl-NL">
                    <a:noFill/>
                  </a:rPr>
                  <a:t> </a:t>
                </a:r>
              </a:p>
            </p:txBody>
          </p:sp>
        </mc:Fallback>
      </mc:AlternateContent>
      <p:cxnSp>
        <p:nvCxnSpPr>
          <p:cNvPr id="4" name="Straight Arrow Connector 3"/>
          <p:cNvCxnSpPr/>
          <p:nvPr/>
        </p:nvCxnSpPr>
        <p:spPr bwMode="auto">
          <a:xfrm flipV="1">
            <a:off x="4572444" y="5087342"/>
            <a:ext cx="400049" cy="1997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flipV="1">
            <a:off x="2450403" y="5161112"/>
            <a:ext cx="464519" cy="2155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Ondertitel 2"/>
          <p:cNvSpPr txBox="1">
            <a:spLocks/>
          </p:cNvSpPr>
          <p:nvPr/>
        </p:nvSpPr>
        <p:spPr bwMode="auto">
          <a:xfrm>
            <a:off x="914400" y="1041400"/>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err="1" smtClean="0">
                <a:solidFill>
                  <a:srgbClr val="00A6D6"/>
                </a:solidFill>
                <a:latin typeface="+mj-lt"/>
                <a:ea typeface="ＭＳ Ｐゴシック" charset="-128"/>
              </a:rPr>
              <a:t>Rooftop</a:t>
            </a:r>
            <a:endParaRPr lang="nl-NL" altLang="nl-NL" sz="2000" dirty="0" smtClean="0">
              <a:solidFill>
                <a:srgbClr val="00A6D6"/>
              </a:solidFill>
              <a:latin typeface="+mj-lt"/>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Basis </a:t>
            </a:r>
            <a:r>
              <a:rPr lang="nl-NL" dirty="0" err="1" smtClean="0"/>
              <a:t>Functions</a:t>
            </a:r>
            <a:endParaRPr lang="nl-NL"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3449" y="1419225"/>
            <a:ext cx="5587477" cy="12065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038" y="3224213"/>
            <a:ext cx="4337899" cy="2848769"/>
          </a:xfrm>
          <a:prstGeom prst="rect">
            <a:avLst/>
          </a:prstGeom>
        </p:spPr>
      </p:pic>
      <p:sp>
        <p:nvSpPr>
          <p:cNvPr id="7" name="Down Arrow 6"/>
          <p:cNvSpPr/>
          <p:nvPr/>
        </p:nvSpPr>
        <p:spPr bwMode="auto">
          <a:xfrm>
            <a:off x="3989388" y="2625725"/>
            <a:ext cx="355600" cy="712788"/>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nl-NL">
              <a:latin typeface="Arial" charset="0"/>
              <a:ea typeface="ＭＳ Ｐゴシック" pitchFamily="1" charset="-128"/>
              <a:cs typeface="Arial" charset="0"/>
            </a:endParaRPr>
          </a:p>
        </p:txBody>
      </p:sp>
    </p:spTree>
    <p:extLst>
      <p:ext uri="{BB962C8B-B14F-4D97-AF65-F5344CB8AC3E}">
        <p14:creationId xmlns:p14="http://schemas.microsoft.com/office/powerpoint/2010/main" val="1223525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 </a:t>
            </a:r>
            <a:r>
              <a:rPr lang="nl-NL" dirty="0"/>
              <a:t>C</a:t>
            </a:r>
            <a:r>
              <a:rPr lang="nl-NL" dirty="0" smtClean="0"/>
              <a:t>loser Look</a:t>
            </a:r>
            <a:endParaRPr lang="nl-NL"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802204" y="2194562"/>
                <a:ext cx="7138987" cy="3506788"/>
              </a:xfrm>
            </p:spPr>
            <p:txBody>
              <a:bodyPr/>
              <a:lstStyle/>
              <a:p>
                <a:pPr marL="0" indent="0">
                  <a:buNone/>
                </a:pPr>
                <a:r>
                  <a:rPr lang="nl-NL" dirty="0" smtClean="0"/>
                  <a:t>EVIE: </a:t>
                </a:r>
                <a14:m>
                  <m:oMath xmlns:m="http://schemas.openxmlformats.org/officeDocument/2006/math">
                    <m:r>
                      <a:rPr lang="nl-NL" b="0" i="0" smtClean="0">
                        <a:latin typeface="Cambria Math" panose="02040503050406030204" pitchFamily="18" charset="0"/>
                      </a:rPr>
                      <m:t>             </m:t>
                    </m:r>
                    <m:r>
                      <a:rPr lang="nl-NL" b="0" i="1" smtClean="0">
                        <a:latin typeface="Cambria Math" panose="02040503050406030204" pitchFamily="18" charset="0"/>
                      </a:rPr>
                      <m:t> </m:t>
                    </m:r>
                    <m:sSup>
                      <m:sSupPr>
                        <m:ctrlPr>
                          <a:rPr lang="nl-NL" b="0" i="1" smtClean="0">
                            <a:latin typeface="Cambria Math"/>
                          </a:rPr>
                        </m:ctrlPr>
                      </m:sSupPr>
                      <m:e>
                        <m:r>
                          <a:rPr lang="nl-NL" b="1" i="1" smtClean="0">
                            <a:latin typeface="Cambria Math" panose="02040503050406030204" pitchFamily="18" charset="0"/>
                          </a:rPr>
                          <m:t>𝑬</m:t>
                        </m:r>
                      </m:e>
                      <m:sup>
                        <m:r>
                          <a:rPr lang="nl-NL" b="0" i="1" smtClean="0">
                            <a:latin typeface="Cambria Math" panose="02040503050406030204" pitchFamily="18" charset="0"/>
                          </a:rPr>
                          <m:t>𝑖𝑛𝑐</m:t>
                        </m:r>
                      </m:sup>
                    </m:sSup>
                    <m:r>
                      <a:rPr lang="nl-NL" b="0" i="1" smtClean="0">
                        <a:latin typeface="Cambria Math" panose="02040503050406030204" pitchFamily="18" charset="0"/>
                      </a:rPr>
                      <m:t>=</m:t>
                    </m:r>
                    <m:r>
                      <a:rPr lang="nl-NL" b="1" i="1" smtClean="0">
                        <a:latin typeface="Cambria Math" panose="02040503050406030204" pitchFamily="18" charset="0"/>
                      </a:rPr>
                      <m:t>  </m:t>
                    </m:r>
                    <m:r>
                      <a:rPr lang="nl-NL" b="1" i="1" smtClean="0">
                        <a:latin typeface="Cambria Math" panose="02040503050406030204" pitchFamily="18" charset="0"/>
                      </a:rPr>
                      <m:t>𝑬</m:t>
                    </m:r>
                    <m:r>
                      <a:rPr lang="nl-NL" b="0" i="1" smtClean="0">
                        <a:latin typeface="Cambria Math" panose="02040503050406030204" pitchFamily="18" charset="0"/>
                      </a:rPr>
                      <m:t>          −        </m:t>
                    </m:r>
                    <m:r>
                      <a:rPr lang="nl-NL" b="0" i="1" smtClean="0">
                        <a:latin typeface="Cambria Math" panose="02040503050406030204" pitchFamily="18" charset="0"/>
                        <a:ea typeface="Cambria Math" panose="02040503050406030204" pitchFamily="18" charset="0"/>
                      </a:rPr>
                      <m:t>𝒩</m:t>
                    </m:r>
                    <m:r>
                      <a:rPr lang="nl-NL" b="1" i="1" smtClean="0">
                        <a:latin typeface="Cambria Math" panose="02040503050406030204" pitchFamily="18" charset="0"/>
                        <a:ea typeface="Cambria Math" panose="02040503050406030204" pitchFamily="18" charset="0"/>
                      </a:rPr>
                      <m:t>𝑺</m:t>
                    </m:r>
                    <m:d>
                      <m:dPr>
                        <m:ctrlPr>
                          <a:rPr lang="nl-NL" b="0" i="1" smtClean="0">
                            <a:latin typeface="Cambria Math"/>
                            <a:ea typeface="Cambria Math" panose="02040503050406030204" pitchFamily="18" charset="0"/>
                          </a:rPr>
                        </m:ctrlPr>
                      </m:dPr>
                      <m:e>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𝜒</m:t>
                            </m:r>
                          </m:e>
                          <m:sub>
                            <m:r>
                              <a:rPr lang="nl-NL" b="0" i="1" smtClean="0">
                                <a:latin typeface="Cambria Math" panose="02040503050406030204" pitchFamily="18" charset="0"/>
                                <a:ea typeface="Cambria Math" panose="02040503050406030204" pitchFamily="18" charset="0"/>
                              </a:rPr>
                              <m:t>𝑒</m:t>
                            </m:r>
                          </m:sub>
                        </m:sSub>
                        <m:r>
                          <a:rPr lang="nl-NL" b="1" i="1" smtClean="0">
                            <a:latin typeface="Cambria Math" panose="02040503050406030204" pitchFamily="18" charset="0"/>
                            <a:ea typeface="Cambria Math" panose="02040503050406030204" pitchFamily="18" charset="0"/>
                          </a:rPr>
                          <m:t>𝑬</m:t>
                        </m:r>
                      </m:e>
                    </m:d>
                  </m:oMath>
                </a14:m>
                <a:r>
                  <a:rPr lang="nl-NL" dirty="0" smtClean="0"/>
                  <a:t/>
                </a:r>
                <a:br>
                  <a:rPr lang="nl-NL" dirty="0" smtClean="0"/>
                </a:br>
                <a:endParaRPr lang="nl-NL" dirty="0" smtClean="0"/>
              </a:p>
              <a:p>
                <a:pPr marL="0" indent="0">
                  <a:buNone/>
                </a:pPr>
                <a:r>
                  <a:rPr lang="nl-NL" dirty="0" smtClean="0"/>
                  <a:t>DVIE: </a:t>
                </a:r>
                <a14:m>
                  <m:oMath xmlns:m="http://schemas.openxmlformats.org/officeDocument/2006/math">
                    <m:sSup>
                      <m:sSupPr>
                        <m:ctrlPr>
                          <a:rPr lang="nl-NL" b="0" i="1" smtClean="0">
                            <a:latin typeface="Cambria Math"/>
                          </a:rPr>
                        </m:ctrlPr>
                      </m:sSupPr>
                      <m:e>
                        <m:r>
                          <a:rPr lang="nl-NL" b="1" i="1" smtClean="0">
                            <a:latin typeface="Cambria Math" panose="02040503050406030204" pitchFamily="18" charset="0"/>
                          </a:rPr>
                          <m:t>             </m:t>
                        </m:r>
                        <m:r>
                          <a:rPr lang="nl-NL" b="1" i="1" smtClean="0">
                            <a:latin typeface="Cambria Math" panose="02040503050406030204" pitchFamily="18" charset="0"/>
                          </a:rPr>
                          <m:t>𝑬</m:t>
                        </m:r>
                      </m:e>
                      <m:sup>
                        <m:r>
                          <a:rPr lang="nl-NL" b="0" i="1" smtClean="0">
                            <a:latin typeface="Cambria Math" panose="02040503050406030204" pitchFamily="18" charset="0"/>
                          </a:rPr>
                          <m:t>𝑖𝑛𝑐</m:t>
                        </m:r>
                      </m:sup>
                    </m:sSup>
                    <m:r>
                      <a:rPr lang="nl-NL" b="0" i="1" smtClean="0">
                        <a:latin typeface="Cambria Math" panose="02040503050406030204" pitchFamily="18" charset="0"/>
                      </a:rPr>
                      <m:t>  =  </m:t>
                    </m:r>
                    <m:f>
                      <m:fPr>
                        <m:ctrlPr>
                          <a:rPr lang="nl-NL" b="0" i="1" smtClean="0">
                            <a:latin typeface="Cambria Math"/>
                          </a:rPr>
                        </m:ctrlPr>
                      </m:fPr>
                      <m:num>
                        <m:r>
                          <a:rPr lang="nl-NL" b="0" i="1" smtClean="0">
                            <a:latin typeface="Cambria Math" panose="02040503050406030204" pitchFamily="18" charset="0"/>
                          </a:rPr>
                          <m:t>1</m:t>
                        </m:r>
                      </m:num>
                      <m:den>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𝜀</m:t>
                            </m:r>
                          </m:e>
                          <m:sub>
                            <m:r>
                              <a:rPr lang="nl-NL" b="0" i="1" smtClean="0">
                                <a:latin typeface="Cambria Math" panose="02040503050406030204" pitchFamily="18" charset="0"/>
                                <a:ea typeface="Cambria Math" panose="02040503050406030204" pitchFamily="18" charset="0"/>
                              </a:rPr>
                              <m:t>𝑐</m:t>
                            </m:r>
                          </m:sub>
                        </m:sSub>
                      </m:den>
                    </m:f>
                    <m:sSub>
                      <m:sSubPr>
                        <m:ctrlPr>
                          <a:rPr lang="nl-NL" b="0" i="1" smtClean="0">
                            <a:latin typeface="Cambria Math"/>
                            <a:ea typeface="Cambria Math" panose="02040503050406030204" pitchFamily="18" charset="0"/>
                          </a:rPr>
                        </m:ctrlPr>
                      </m:sSubPr>
                      <m:e>
                        <m:r>
                          <a:rPr lang="nl-NL" b="1" i="1" smtClean="0">
                            <a:latin typeface="Cambria Math" panose="02040503050406030204" pitchFamily="18" charset="0"/>
                            <a:ea typeface="Cambria Math" panose="02040503050406030204" pitchFamily="18" charset="0"/>
                          </a:rPr>
                          <m:t>𝑫</m:t>
                        </m:r>
                      </m:e>
                      <m:sub>
                        <m:r>
                          <a:rPr lang="nl-NL" b="0" i="1" smtClean="0">
                            <a:latin typeface="Cambria Math" panose="02040503050406030204" pitchFamily="18" charset="0"/>
                            <a:ea typeface="Cambria Math" panose="02040503050406030204" pitchFamily="18" charset="0"/>
                          </a:rPr>
                          <m:t>𝑐</m:t>
                        </m:r>
                      </m:sub>
                    </m:sSub>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rPr>
                      <m:t>−       </m:t>
                    </m:r>
                    <m:r>
                      <a:rPr lang="nl-NL" i="1">
                        <a:latin typeface="Cambria Math" panose="02040503050406030204" pitchFamily="18" charset="0"/>
                        <a:ea typeface="Cambria Math" panose="02040503050406030204" pitchFamily="18" charset="0"/>
                      </a:rPr>
                      <m:t>𝒩</m:t>
                    </m:r>
                    <m:r>
                      <a:rPr lang="nl-NL" b="1" i="1" smtClean="0">
                        <a:latin typeface="Cambria Math" panose="02040503050406030204" pitchFamily="18" charset="0"/>
                        <a:ea typeface="Cambria Math" panose="02040503050406030204" pitchFamily="18" charset="0"/>
                      </a:rPr>
                      <m:t>𝑺</m:t>
                    </m:r>
                    <m:r>
                      <a:rPr lang="nl-NL" b="0" i="1" smtClean="0">
                        <a:latin typeface="Cambria Math" panose="02040503050406030204" pitchFamily="18" charset="0"/>
                        <a:ea typeface="Cambria Math" panose="02040503050406030204" pitchFamily="18" charset="0"/>
                      </a:rPr>
                      <m:t>(</m:t>
                    </m:r>
                    <m:f>
                      <m:fPr>
                        <m:ctrlPr>
                          <a:rPr lang="nl-NL" b="0" i="1" smtClean="0">
                            <a:latin typeface="Cambria Math"/>
                            <a:ea typeface="Cambria Math" panose="02040503050406030204" pitchFamily="18" charset="0"/>
                          </a:rPr>
                        </m:ctrlPr>
                      </m:fPr>
                      <m:num>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𝜒</m:t>
                            </m:r>
                          </m:e>
                          <m:sub>
                            <m:r>
                              <a:rPr lang="nl-NL" b="0" i="1" smtClean="0">
                                <a:latin typeface="Cambria Math" panose="02040503050406030204" pitchFamily="18" charset="0"/>
                                <a:ea typeface="Cambria Math" panose="02040503050406030204" pitchFamily="18" charset="0"/>
                              </a:rPr>
                              <m:t>𝑒</m:t>
                            </m:r>
                          </m:sub>
                        </m:sSub>
                      </m:num>
                      <m:den>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𝜀</m:t>
                            </m:r>
                          </m:e>
                          <m:sub>
                            <m:r>
                              <a:rPr lang="nl-NL" b="0" i="1" smtClean="0">
                                <a:latin typeface="Cambria Math" panose="02040503050406030204" pitchFamily="18" charset="0"/>
                                <a:ea typeface="Cambria Math" panose="02040503050406030204" pitchFamily="18" charset="0"/>
                              </a:rPr>
                              <m:t>𝑐</m:t>
                            </m:r>
                          </m:sub>
                        </m:sSub>
                      </m:den>
                    </m:f>
                    <m:sSub>
                      <m:sSubPr>
                        <m:ctrlPr>
                          <a:rPr lang="nl-NL" b="0" i="1" smtClean="0">
                            <a:latin typeface="Cambria Math"/>
                            <a:ea typeface="Cambria Math" panose="02040503050406030204" pitchFamily="18" charset="0"/>
                          </a:rPr>
                        </m:ctrlPr>
                      </m:sSubPr>
                      <m:e>
                        <m:r>
                          <a:rPr lang="nl-NL" b="1" i="1" smtClean="0">
                            <a:latin typeface="Cambria Math" panose="02040503050406030204" pitchFamily="18" charset="0"/>
                            <a:ea typeface="Cambria Math" panose="02040503050406030204" pitchFamily="18" charset="0"/>
                          </a:rPr>
                          <m:t>𝑫</m:t>
                        </m:r>
                      </m:e>
                      <m:sub>
                        <m:r>
                          <a:rPr lang="nl-NL" b="0" i="1" smtClean="0">
                            <a:latin typeface="Cambria Math" panose="02040503050406030204" pitchFamily="18" charset="0"/>
                            <a:ea typeface="Cambria Math" panose="02040503050406030204" pitchFamily="18" charset="0"/>
                          </a:rPr>
                          <m:t>𝑐</m:t>
                        </m:r>
                      </m:sub>
                    </m:sSub>
                    <m:r>
                      <a:rPr lang="nl-NL" b="0" i="1" smtClean="0">
                        <a:latin typeface="Cambria Math" panose="02040503050406030204" pitchFamily="18" charset="0"/>
                        <a:ea typeface="Cambria Math" panose="02040503050406030204" pitchFamily="18" charset="0"/>
                      </a:rPr>
                      <m:t>)</m:t>
                    </m:r>
                  </m:oMath>
                </a14:m>
                <a:endParaRPr lang="nl-NL" dirty="0" smtClean="0"/>
              </a:p>
              <a:p>
                <a:pPr marL="0" indent="0">
                  <a:buNone/>
                </a:pPr>
                <a:endParaRPr lang="nl-NL" dirty="0" smtClean="0"/>
              </a:p>
              <a:p>
                <a:pPr marL="0" indent="0">
                  <a:buNone/>
                </a:pPr>
                <a:r>
                  <a:rPr lang="nl-NL" dirty="0" smtClean="0"/>
                  <a:t>JVIE:</a:t>
                </a:r>
                <a14:m>
                  <m:oMath xmlns:m="http://schemas.openxmlformats.org/officeDocument/2006/math">
                    <m:sSup>
                      <m:sSupPr>
                        <m:ctrlPr>
                          <a:rPr lang="nl-NL" b="0" i="1" smtClean="0">
                            <a:latin typeface="Cambria Math"/>
                          </a:rPr>
                        </m:ctrlPr>
                      </m:sSupPr>
                      <m:e>
                        <m:r>
                          <a:rPr lang="nl-NL" b="0" i="1" smtClean="0">
                            <a:latin typeface="Cambria Math" panose="02040503050406030204" pitchFamily="18" charset="0"/>
                          </a:rPr>
                          <m:t> </m:t>
                        </m:r>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𝜂</m:t>
                            </m:r>
                          </m:e>
                          <m:sub>
                            <m:r>
                              <a:rPr lang="nl-NL" b="0" i="1" smtClean="0">
                                <a:latin typeface="Cambria Math" panose="02040503050406030204" pitchFamily="18" charset="0"/>
                                <a:ea typeface="Cambria Math" panose="02040503050406030204" pitchFamily="18" charset="0"/>
                              </a:rPr>
                              <m:t>0</m:t>
                            </m:r>
                          </m:sub>
                        </m:sSub>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𝜒</m:t>
                            </m:r>
                          </m:e>
                          <m:sub>
                            <m:r>
                              <a:rPr lang="nl-NL" b="0" i="1" smtClean="0">
                                <a:latin typeface="Cambria Math" panose="02040503050406030204" pitchFamily="18" charset="0"/>
                                <a:ea typeface="Cambria Math" panose="02040503050406030204" pitchFamily="18" charset="0"/>
                              </a:rPr>
                              <m:t>𝑒</m:t>
                            </m:r>
                          </m:sub>
                        </m:sSub>
                        <m:r>
                          <a:rPr lang="nl-NL" b="1" i="1" smtClean="0">
                            <a:latin typeface="Cambria Math" panose="02040503050406030204" pitchFamily="18" charset="0"/>
                          </a:rPr>
                          <m:t>𝑬</m:t>
                        </m:r>
                      </m:e>
                      <m:sup>
                        <m:r>
                          <a:rPr lang="nl-NL" b="0" i="1" smtClean="0">
                            <a:latin typeface="Cambria Math" panose="02040503050406030204" pitchFamily="18" charset="0"/>
                          </a:rPr>
                          <m:t>𝑖𝑛𝑐</m:t>
                        </m:r>
                      </m:sup>
                    </m:sSup>
                    <m:r>
                      <a:rPr lang="nl-NL" b="0" i="1" smtClean="0">
                        <a:latin typeface="Cambria Math" panose="02040503050406030204" pitchFamily="18" charset="0"/>
                      </a:rPr>
                      <m:t>  =</m:t>
                    </m:r>
                    <m:r>
                      <a:rPr lang="nl-NL" b="1" i="1" smtClean="0">
                        <a:latin typeface="Cambria Math" panose="02040503050406030204" pitchFamily="18" charset="0"/>
                      </a:rPr>
                      <m:t>  </m:t>
                    </m:r>
                    <m:r>
                      <a:rPr lang="nl-NL" b="1" i="1" smtClean="0">
                        <a:latin typeface="Cambria Math" panose="02040503050406030204" pitchFamily="18" charset="0"/>
                      </a:rPr>
                      <m:t>𝑱</m:t>
                    </m:r>
                    <m:r>
                      <a:rPr lang="nl-NL" b="0" i="1" smtClean="0">
                        <a:latin typeface="Cambria Math" panose="02040503050406030204" pitchFamily="18" charset="0"/>
                      </a:rPr>
                      <m:t>           −       </m:t>
                    </m:r>
                    <m:r>
                      <a:rPr lang="nl-NL" i="1">
                        <a:latin typeface="Cambria Math" panose="02040503050406030204" pitchFamily="18" charset="0"/>
                        <a:ea typeface="Cambria Math" panose="02040503050406030204" pitchFamily="18" charset="0"/>
                      </a:rPr>
                      <m:t>𝒩</m:t>
                    </m:r>
                    <m:r>
                      <a:rPr lang="nl-NL" b="1" i="1" smtClean="0">
                        <a:latin typeface="Cambria Math" panose="02040503050406030204" pitchFamily="18" charset="0"/>
                        <a:ea typeface="Cambria Math" panose="02040503050406030204" pitchFamily="18" charset="0"/>
                      </a:rPr>
                      <m:t>𝑺</m:t>
                    </m:r>
                    <m:r>
                      <a:rPr lang="nl-NL" b="0" i="1" smtClean="0">
                        <a:latin typeface="Cambria Math" panose="02040503050406030204" pitchFamily="18" charset="0"/>
                        <a:ea typeface="Cambria Math" panose="02040503050406030204" pitchFamily="18" charset="0"/>
                      </a:rPr>
                      <m:t>(</m:t>
                    </m:r>
                    <m:r>
                      <a:rPr lang="nl-NL" b="1" i="1" smtClean="0">
                        <a:latin typeface="Cambria Math" panose="02040503050406030204" pitchFamily="18" charset="0"/>
                        <a:ea typeface="Cambria Math" panose="02040503050406030204" pitchFamily="18" charset="0"/>
                      </a:rPr>
                      <m:t>𝑱</m:t>
                    </m:r>
                    <m:r>
                      <a:rPr lang="nl-NL" b="0" i="1" smtClean="0">
                        <a:latin typeface="Cambria Math" panose="02040503050406030204" pitchFamily="18" charset="0"/>
                        <a:ea typeface="Cambria Math" panose="02040503050406030204" pitchFamily="18" charset="0"/>
                      </a:rPr>
                      <m:t>)</m:t>
                    </m:r>
                    <m:sSub>
                      <m:sSubPr>
                        <m:ctrlPr>
                          <a:rPr lang="nl-NL" i="1">
                            <a:latin typeface="Cambria Math"/>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𝜒</m:t>
                        </m:r>
                      </m:e>
                      <m:sub>
                        <m:r>
                          <a:rPr lang="nl-NL" i="1">
                            <a:latin typeface="Cambria Math" panose="02040503050406030204" pitchFamily="18" charset="0"/>
                            <a:ea typeface="Cambria Math" panose="02040503050406030204" pitchFamily="18" charset="0"/>
                          </a:rPr>
                          <m:t>𝑒</m:t>
                        </m:r>
                      </m:sub>
                    </m:sSub>
                  </m:oMath>
                </a14:m>
                <a:endParaRPr lang="nl-NL" dirty="0" smtClean="0"/>
              </a:p>
              <a:p>
                <a:pPr marL="0" indent="0">
                  <a:buNone/>
                </a:pPr>
                <a:endParaRPr lang="nl-NL" dirty="0" smtClean="0"/>
              </a:p>
              <a:p>
                <a:pPr marL="0" indent="0">
                  <a:buNone/>
                </a:pPr>
                <a:endParaRPr lang="nl-NL"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802204" y="2194562"/>
                <a:ext cx="7138987" cy="3506788"/>
              </a:xfrm>
              <a:blipFill rotWithShape="1">
                <a:blip r:embed="rId3"/>
                <a:stretch>
                  <a:fillRect l="-2220" t="-2435"/>
                </a:stretch>
              </a:blipFill>
            </p:spPr>
            <p:txBody>
              <a:bodyPr/>
              <a:lstStyle/>
              <a:p>
                <a:r>
                  <a:rPr lang="en-US">
                    <a:noFill/>
                  </a:rPr>
                  <a:t> </a:t>
                </a:r>
              </a:p>
            </p:txBody>
          </p:sp>
        </mc:Fallback>
      </mc:AlternateContent>
      <p:sp>
        <p:nvSpPr>
          <p:cNvPr id="6" name="Rounded Rectangle 5"/>
          <p:cNvSpPr/>
          <p:nvPr/>
        </p:nvSpPr>
        <p:spPr bwMode="auto">
          <a:xfrm>
            <a:off x="1657350" y="2085976"/>
            <a:ext cx="5255493" cy="514350"/>
          </a:xfrm>
          <a:prstGeom prst="roundRect">
            <a:avLst/>
          </a:prstGeom>
          <a:solidFill>
            <a:srgbClr val="FFC000">
              <a:alpha val="3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Ondertitel 2"/>
          <p:cNvSpPr txBox="1">
            <a:spLocks/>
          </p:cNvSpPr>
          <p:nvPr/>
        </p:nvSpPr>
        <p:spPr bwMode="auto">
          <a:xfrm>
            <a:off x="914400" y="1041400"/>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smtClean="0">
                <a:solidFill>
                  <a:srgbClr val="00A6D6"/>
                </a:solidFill>
                <a:latin typeface="+mj-lt"/>
                <a:ea typeface="ＭＳ Ｐゴシック" charset="-128"/>
              </a:rPr>
              <a:t>EVIE </a:t>
            </a:r>
            <a:r>
              <a:rPr lang="nl-NL" altLang="nl-NL" sz="2000" dirty="0" err="1">
                <a:solidFill>
                  <a:srgbClr val="00A6D6"/>
                </a:solidFill>
                <a:latin typeface="+mj-lt"/>
                <a:ea typeface="ＭＳ Ｐゴシック" charset="-128"/>
              </a:rPr>
              <a:t>F</a:t>
            </a:r>
            <a:r>
              <a:rPr lang="nl-NL" altLang="nl-NL" sz="2000" dirty="0" err="1" smtClean="0">
                <a:solidFill>
                  <a:srgbClr val="00A6D6"/>
                </a:solidFill>
                <a:latin typeface="+mj-lt"/>
                <a:ea typeface="ＭＳ Ｐゴシック" charset="-128"/>
              </a:rPr>
              <a:t>ormulation</a:t>
            </a:r>
            <a:endParaRPr lang="nl-NL" altLang="nl-NL" sz="2000" dirty="0" smtClean="0">
              <a:solidFill>
                <a:srgbClr val="00A6D6"/>
              </a:solidFill>
              <a:latin typeface="+mj-lt"/>
              <a:ea typeface="ＭＳ Ｐゴシック" charset="-128"/>
            </a:endParaRPr>
          </a:p>
        </p:txBody>
      </p:sp>
    </p:spTree>
    <p:extLst>
      <p:ext uri="{BB962C8B-B14F-4D97-AF65-F5344CB8AC3E}">
        <p14:creationId xmlns:p14="http://schemas.microsoft.com/office/powerpoint/2010/main" val="3225120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 Closer Look</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nl-NL" dirty="0" smtClean="0"/>
              </a:p>
              <a:p>
                <a:r>
                  <a:rPr lang="nl-NL" dirty="0" smtClean="0"/>
                  <a:t>TE-</a:t>
                </a:r>
                <a:r>
                  <a:rPr lang="nl-NL" dirty="0" err="1" smtClean="0"/>
                  <a:t>polarisation</a:t>
                </a:r>
                <a:endParaRPr lang="nl-NL" b="0" i="1" dirty="0" smtClean="0">
                  <a:latin typeface="Cambria Math" panose="02040503050406030204" pitchFamily="18" charset="0"/>
                </a:endParaRPr>
              </a:p>
              <a:p>
                <a:endParaRPr lang="nl-NL" i="1" dirty="0">
                  <a:latin typeface="Cambria Math" panose="02040503050406030204" pitchFamily="18" charset="0"/>
                </a:endParaRPr>
              </a:p>
              <a:p>
                <a14:m>
                  <m:oMath xmlns:m="http://schemas.openxmlformats.org/officeDocument/2006/math">
                    <m:sSup>
                      <m:sSupPr>
                        <m:ctrlPr>
                          <a:rPr lang="nl-NL" b="0" i="1" smtClean="0">
                            <a:latin typeface="Cambria Math"/>
                          </a:rPr>
                        </m:ctrlPr>
                      </m:sSupPr>
                      <m:e>
                        <m:r>
                          <a:rPr lang="nl-NL" b="0" i="1" smtClean="0">
                            <a:latin typeface="Cambria Math" panose="02040503050406030204" pitchFamily="18" charset="0"/>
                          </a:rPr>
                          <m:t>𝐸</m:t>
                        </m:r>
                      </m:e>
                      <m:sup>
                        <m:r>
                          <a:rPr lang="nl-NL" b="0" i="1" smtClean="0">
                            <a:latin typeface="Cambria Math" panose="02040503050406030204" pitchFamily="18" charset="0"/>
                          </a:rPr>
                          <m:t>𝑖𝑛𝑐</m:t>
                        </m:r>
                      </m:sup>
                    </m:sSup>
                    <m:r>
                      <a:rPr lang="nl-NL" b="0" i="1" smtClean="0">
                        <a:latin typeface="Cambria Math" panose="02040503050406030204" pitchFamily="18" charset="0"/>
                      </a:rPr>
                      <m:t>=−</m:t>
                    </m:r>
                    <m:sSup>
                      <m:sSupPr>
                        <m:ctrlPr>
                          <a:rPr lang="nl-NL" b="0" i="1" smtClean="0">
                            <a:latin typeface="Cambria Math"/>
                          </a:rPr>
                        </m:ctrlPr>
                      </m:sSupPr>
                      <m:e>
                        <m:r>
                          <a:rPr lang="nl-NL" b="0" i="1" smtClean="0">
                            <a:latin typeface="Cambria Math" panose="02040503050406030204" pitchFamily="18" charset="0"/>
                          </a:rPr>
                          <m:t>𝑒</m:t>
                        </m:r>
                      </m:e>
                      <m:sup>
                        <m:r>
                          <a:rPr lang="nl-NL" b="0" i="1" smtClean="0">
                            <a:latin typeface="Cambria Math" panose="02040503050406030204" pitchFamily="18" charset="0"/>
                          </a:rPr>
                          <m:t>−</m:t>
                        </m:r>
                        <m:r>
                          <a:rPr lang="nl-NL" b="0" i="1" smtClean="0">
                            <a:latin typeface="Cambria Math" panose="02040503050406030204" pitchFamily="18" charset="0"/>
                          </a:rPr>
                          <m:t>𝑖</m:t>
                        </m:r>
                        <m:sSub>
                          <m:sSubPr>
                            <m:ctrlPr>
                              <a:rPr lang="nl-NL" b="0" i="1" smtClean="0">
                                <a:latin typeface="Cambria Math"/>
                              </a:rPr>
                            </m:ctrlPr>
                          </m:sSubPr>
                          <m:e>
                            <m:r>
                              <a:rPr lang="nl-NL" b="0" i="1" smtClean="0">
                                <a:latin typeface="Cambria Math" panose="02040503050406030204" pitchFamily="18" charset="0"/>
                              </a:rPr>
                              <m:t>𝑘</m:t>
                            </m:r>
                          </m:e>
                          <m:sub>
                            <m:r>
                              <a:rPr lang="nl-NL" b="0" i="1" smtClean="0">
                                <a:latin typeface="Cambria Math" panose="02040503050406030204" pitchFamily="18" charset="0"/>
                              </a:rPr>
                              <m:t>𝑏</m:t>
                            </m:r>
                          </m:sub>
                        </m:sSub>
                        <m:r>
                          <a:rPr lang="nl-NL" b="0" i="1" smtClean="0">
                            <a:latin typeface="Cambria Math" panose="02040503050406030204" pitchFamily="18" charset="0"/>
                          </a:rPr>
                          <m:t>𝑦</m:t>
                        </m:r>
                      </m:sup>
                    </m:sSup>
                  </m:oMath>
                </a14:m>
                <a:endParaRPr lang="nl-NL" b="0" dirty="0" smtClean="0"/>
              </a:p>
              <a:p>
                <a:pPr marL="0" indent="0">
                  <a:buNone/>
                </a:pPr>
                <a:endParaRPr lang="nl-NL" i="1" dirty="0">
                  <a:latin typeface="Cambria Math" panose="02040503050406030204" pitchFamily="18" charset="0"/>
                </a:endParaRPr>
              </a:p>
              <a:p>
                <a14:m>
                  <m:oMath xmlns:m="http://schemas.openxmlformats.org/officeDocument/2006/math">
                    <m:r>
                      <a:rPr lang="nl-NL" i="1">
                        <a:latin typeface="Cambria Math" panose="02040503050406030204" pitchFamily="18" charset="0"/>
                      </a:rPr>
                      <m:t>𝑓</m:t>
                    </m:r>
                    <m:r>
                      <a:rPr lang="nl-NL" i="1">
                        <a:latin typeface="Cambria Math" panose="02040503050406030204" pitchFamily="18" charset="0"/>
                      </a:rPr>
                      <m:t>=128 </m:t>
                    </m:r>
                    <m:r>
                      <a:rPr lang="nl-NL" i="1">
                        <a:latin typeface="Cambria Math" panose="02040503050406030204" pitchFamily="18" charset="0"/>
                      </a:rPr>
                      <m:t>𝐻𝑧</m:t>
                    </m:r>
                  </m:oMath>
                </a14:m>
                <a:endParaRPr lang="nl-NL" dirty="0"/>
              </a:p>
              <a:p>
                <a:pPr marL="0" indent="0">
                  <a:buNone/>
                </a:pPr>
                <a:endParaRPr lang="nl-NL"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220"/>
                </a:stretch>
              </a:blipFill>
            </p:spPr>
            <p:txBody>
              <a:bodyPr/>
              <a:lstStyle/>
              <a:p>
                <a:r>
                  <a:rPr lang="nl-NL">
                    <a:noFill/>
                  </a:rPr>
                  <a:t> </a:t>
                </a:r>
              </a:p>
            </p:txBody>
          </p:sp>
        </mc:Fallback>
      </mc:AlternateContent>
      <p:sp>
        <p:nvSpPr>
          <p:cNvPr id="5" name="Ondertitel 2"/>
          <p:cNvSpPr txBox="1">
            <a:spLocks/>
          </p:cNvSpPr>
          <p:nvPr/>
        </p:nvSpPr>
        <p:spPr bwMode="auto">
          <a:xfrm>
            <a:off x="914400" y="1041400"/>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smtClean="0">
                <a:solidFill>
                  <a:srgbClr val="00A6D6"/>
                </a:solidFill>
                <a:latin typeface="+mj-lt"/>
                <a:ea typeface="ＭＳ Ｐゴシック" charset="-128"/>
              </a:rPr>
              <a:t>Scattering on a </a:t>
            </a:r>
            <a:r>
              <a:rPr lang="nl-NL" altLang="nl-NL" sz="2000" dirty="0" err="1" smtClean="0">
                <a:solidFill>
                  <a:srgbClr val="00A6D6"/>
                </a:solidFill>
                <a:latin typeface="+mj-lt"/>
                <a:ea typeface="ＭＳ Ｐゴシック" charset="-128"/>
              </a:rPr>
              <a:t>Two-Layered</a:t>
            </a:r>
            <a:r>
              <a:rPr lang="nl-NL" altLang="nl-NL" sz="2000" dirty="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Cylinder</a:t>
            </a:r>
            <a:endParaRPr lang="nl-NL" altLang="nl-NL" sz="2000" dirty="0" smtClean="0">
              <a:solidFill>
                <a:srgbClr val="00A6D6"/>
              </a:solidFill>
              <a:latin typeface="+mj-lt"/>
              <a:ea typeface="ＭＳ Ｐゴシック" charset="-12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953" y="1828800"/>
            <a:ext cx="3185247" cy="305100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360514" y="2984969"/>
                <a:ext cx="2689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𝑥</m:t>
                      </m:r>
                    </m:oMath>
                  </m:oMathPara>
                </a14:m>
                <a:endParaRPr lang="nl-NL" dirty="0"/>
              </a:p>
            </p:txBody>
          </p:sp>
        </mc:Choice>
        <mc:Fallback xmlns="">
          <p:sp>
            <p:nvSpPr>
              <p:cNvPr id="7" name="TextBox 6"/>
              <p:cNvSpPr txBox="1">
                <a:spLocks noRot="1" noChangeAspect="1" noMove="1" noResize="1" noEditPoints="1" noAdjustHandles="1" noChangeArrowheads="1" noChangeShapeType="1" noTextEdit="1"/>
              </p:cNvSpPr>
              <p:nvPr/>
            </p:nvSpPr>
            <p:spPr>
              <a:xfrm>
                <a:off x="4360514" y="2984969"/>
                <a:ext cx="268983" cy="369332"/>
              </a:xfrm>
              <a:prstGeom prst="rect">
                <a:avLst/>
              </a:prstGeom>
              <a:blipFill rotWithShape="0">
                <a:blip r:embed="rId5"/>
                <a:stretch>
                  <a:fillRect l="-9091" r="-9091" b="-1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151246" y="4637471"/>
                <a:ext cx="2729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𝑦</m:t>
                      </m:r>
                    </m:oMath>
                  </m:oMathPara>
                </a14:m>
                <a:endParaRPr lang="nl-NL" dirty="0"/>
              </a:p>
            </p:txBody>
          </p:sp>
        </mc:Choice>
        <mc:Fallback xmlns="">
          <p:sp>
            <p:nvSpPr>
              <p:cNvPr id="8" name="TextBox 7"/>
              <p:cNvSpPr txBox="1">
                <a:spLocks noRot="1" noChangeAspect="1" noMove="1" noResize="1" noEditPoints="1" noAdjustHandles="1" noChangeArrowheads="1" noChangeShapeType="1" noTextEdit="1"/>
              </p:cNvSpPr>
              <p:nvPr/>
            </p:nvSpPr>
            <p:spPr>
              <a:xfrm>
                <a:off x="6151246" y="4637471"/>
                <a:ext cx="272960" cy="369332"/>
              </a:xfrm>
              <a:prstGeom prst="rect">
                <a:avLst/>
              </a:prstGeom>
              <a:blipFill rotWithShape="0">
                <a:blip r:embed="rId6"/>
                <a:stretch>
                  <a:fillRect l="-22222" r="-20000" b="-30000"/>
                </a:stretch>
              </a:blipFill>
            </p:spPr>
            <p:txBody>
              <a:bodyPr/>
              <a:lstStyle/>
              <a:p>
                <a:r>
                  <a:rPr lang="nl-NL">
                    <a:noFill/>
                  </a:rPr>
                  <a:t> </a:t>
                </a:r>
              </a:p>
            </p:txBody>
          </p:sp>
        </mc:Fallback>
      </mc:AlternateContent>
      <p:cxnSp>
        <p:nvCxnSpPr>
          <p:cNvPr id="10" name="Straight Arrow Connector 9"/>
          <p:cNvCxnSpPr/>
          <p:nvPr/>
        </p:nvCxnSpPr>
        <p:spPr bwMode="auto">
          <a:xfrm>
            <a:off x="5655901" y="4822137"/>
            <a:ext cx="44767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V="1">
            <a:off x="4481583" y="3363870"/>
            <a:ext cx="0" cy="4366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4132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nl-NL" altLang="nl-NL" dirty="0" smtClean="0">
                <a:ea typeface="ＭＳ Ｐゴシック" panose="020B0600070205080204" pitchFamily="34" charset="-128"/>
              </a:rPr>
              <a:t>A Closer Look</a:t>
            </a:r>
          </a:p>
        </p:txBody>
      </p:sp>
      <p:sp>
        <p:nvSpPr>
          <p:cNvPr id="7" name="Ondertitel 2"/>
          <p:cNvSpPr txBox="1">
            <a:spLocks/>
          </p:cNvSpPr>
          <p:nvPr/>
        </p:nvSpPr>
        <p:spPr bwMode="auto">
          <a:xfrm>
            <a:off x="914400" y="1041400"/>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smtClean="0">
                <a:solidFill>
                  <a:srgbClr val="00A6D6"/>
                </a:solidFill>
                <a:latin typeface="+mj-lt"/>
                <a:ea typeface="ＭＳ Ｐゴシック" charset="-128"/>
              </a:rPr>
              <a:t>Scattering on a </a:t>
            </a:r>
            <a:r>
              <a:rPr lang="nl-NL" altLang="nl-NL" sz="2000" dirty="0" err="1" smtClean="0">
                <a:solidFill>
                  <a:srgbClr val="00A6D6"/>
                </a:solidFill>
                <a:latin typeface="+mj-lt"/>
                <a:ea typeface="ＭＳ Ｐゴシック" charset="-128"/>
              </a:rPr>
              <a:t>Two-Layered</a:t>
            </a:r>
            <a:r>
              <a:rPr lang="nl-NL" altLang="nl-NL" sz="2000" dirty="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Cylinder</a:t>
            </a:r>
            <a:endParaRPr lang="nl-NL" altLang="nl-NL" sz="2000" dirty="0" smtClean="0">
              <a:solidFill>
                <a:srgbClr val="00A6D6"/>
              </a:solidFill>
              <a:latin typeface="+mj-lt"/>
              <a:ea typeface="ＭＳ Ｐゴシック" charset="-12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38759"/>
            <a:ext cx="4793112" cy="358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8306" y="2138759"/>
            <a:ext cx="4695694" cy="351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391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Some</a:t>
            </a:r>
            <a:r>
              <a:rPr lang="nl-NL" dirty="0" smtClean="0"/>
              <a:t> </a:t>
            </a:r>
            <a:r>
              <a:rPr lang="nl-NL" dirty="0" err="1" smtClean="0"/>
              <a:t>Observations</a:t>
            </a:r>
            <a:endParaRPr lang="nl-NL" dirty="0"/>
          </a:p>
        </p:txBody>
      </p:sp>
      <p:sp>
        <p:nvSpPr>
          <p:cNvPr id="3" name="Content Placeholder 2"/>
          <p:cNvSpPr>
            <a:spLocks noGrp="1"/>
          </p:cNvSpPr>
          <p:nvPr>
            <p:ph idx="1"/>
          </p:nvPr>
        </p:nvSpPr>
        <p:spPr/>
        <p:txBody>
          <a:bodyPr/>
          <a:lstStyle/>
          <a:p>
            <a:pPr marL="457200" indent="-457200">
              <a:buFont typeface="+mj-lt"/>
              <a:buAutoNum type="arabicPeriod"/>
            </a:pPr>
            <a:r>
              <a:rPr lang="nl-NL" u="sng" dirty="0" smtClean="0"/>
              <a:t>Contrast</a:t>
            </a:r>
            <a:r>
              <a:rPr lang="nl-NL" dirty="0" smtClean="0"/>
              <a:t>:             Low contrast   </a:t>
            </a:r>
            <a:r>
              <a:rPr lang="nl-NL" dirty="0" err="1" smtClean="0"/>
              <a:t>vs</a:t>
            </a:r>
            <a:r>
              <a:rPr lang="nl-NL" dirty="0" smtClean="0"/>
              <a:t>   high contrast</a:t>
            </a:r>
          </a:p>
          <a:p>
            <a:pPr marL="457200" indent="-457200">
              <a:buFont typeface="+mj-lt"/>
              <a:buAutoNum type="arabicPeriod"/>
            </a:pPr>
            <a:r>
              <a:rPr lang="nl-NL" u="sng" dirty="0" smtClean="0"/>
              <a:t>Basis </a:t>
            </a:r>
            <a:r>
              <a:rPr lang="nl-NL" u="sng" dirty="0" err="1" smtClean="0"/>
              <a:t>functions</a:t>
            </a:r>
            <a:r>
              <a:rPr lang="nl-NL" dirty="0" smtClean="0"/>
              <a:t>:    </a:t>
            </a:r>
            <a:r>
              <a:rPr lang="nl-NL" dirty="0" err="1" smtClean="0"/>
              <a:t>Rooftop</a:t>
            </a:r>
            <a:r>
              <a:rPr lang="nl-NL" dirty="0" smtClean="0"/>
              <a:t>          </a:t>
            </a:r>
            <a:r>
              <a:rPr lang="nl-NL" dirty="0" err="1" smtClean="0"/>
              <a:t>vs</a:t>
            </a:r>
            <a:r>
              <a:rPr lang="nl-NL" dirty="0" smtClean="0"/>
              <a:t>   2 x </a:t>
            </a:r>
            <a:r>
              <a:rPr lang="nl-NL" dirty="0" err="1" smtClean="0"/>
              <a:t>linear</a:t>
            </a:r>
            <a:endParaRPr lang="nl-NL" dirty="0" smtClean="0"/>
          </a:p>
          <a:p>
            <a:pPr marL="457200" indent="-457200">
              <a:buFont typeface="+mj-lt"/>
              <a:buAutoNum type="arabicPeriod"/>
            </a:pPr>
            <a:r>
              <a:rPr lang="nl-NL" u="sng" dirty="0" err="1" smtClean="0"/>
              <a:t>Geometry</a:t>
            </a:r>
            <a:r>
              <a:rPr lang="nl-NL" dirty="0" smtClean="0"/>
              <a:t>:           </a:t>
            </a:r>
            <a:r>
              <a:rPr lang="nl-NL" dirty="0" err="1" smtClean="0"/>
              <a:t>Cylinder</a:t>
            </a:r>
            <a:r>
              <a:rPr lang="nl-NL" dirty="0" smtClean="0"/>
              <a:t>          </a:t>
            </a:r>
            <a:r>
              <a:rPr lang="nl-NL" dirty="0" err="1" smtClean="0"/>
              <a:t>vs</a:t>
            </a:r>
            <a:r>
              <a:rPr lang="nl-NL" dirty="0" smtClean="0"/>
              <a:t>   square</a:t>
            </a:r>
            <a:endParaRPr lang="nl-NL" dirty="0"/>
          </a:p>
        </p:txBody>
      </p:sp>
    </p:spTree>
    <p:extLst>
      <p:ext uri="{BB962C8B-B14F-4D97-AF65-F5344CB8AC3E}">
        <p14:creationId xmlns:p14="http://schemas.microsoft.com/office/powerpoint/2010/main" val="768720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Observation</a:t>
            </a:r>
            <a:r>
              <a:rPr lang="nl-NL" dirty="0" smtClean="0"/>
              <a:t> 1</a:t>
            </a:r>
            <a:endParaRPr lang="nl-NL" dirty="0"/>
          </a:p>
        </p:txBody>
      </p:sp>
      <p:sp>
        <p:nvSpPr>
          <p:cNvPr id="6" name="Ondertitel 2"/>
          <p:cNvSpPr txBox="1">
            <a:spLocks/>
          </p:cNvSpPr>
          <p:nvPr/>
        </p:nvSpPr>
        <p:spPr bwMode="auto">
          <a:xfrm>
            <a:off x="917575" y="991393"/>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smtClean="0">
                <a:solidFill>
                  <a:srgbClr val="00A6D6"/>
                </a:solidFill>
                <a:latin typeface="+mj-lt"/>
                <a:ea typeface="ＭＳ Ｐゴシック" charset="-128"/>
              </a:rPr>
              <a:t>Low Contrast </a:t>
            </a:r>
            <a:r>
              <a:rPr lang="nl-NL" altLang="nl-NL" sz="2000" dirty="0" err="1" smtClean="0">
                <a:solidFill>
                  <a:srgbClr val="00A6D6"/>
                </a:solidFill>
                <a:latin typeface="+mj-lt"/>
                <a:ea typeface="ＭＳ Ｐゴシック" charset="-128"/>
              </a:rPr>
              <a:t>vs</a:t>
            </a:r>
            <a:r>
              <a:rPr lang="nl-NL" altLang="nl-NL" sz="2000" dirty="0" smtClean="0">
                <a:solidFill>
                  <a:srgbClr val="00A6D6"/>
                </a:solidFill>
                <a:latin typeface="+mj-lt"/>
                <a:ea typeface="ＭＳ Ｐゴシック" charset="-128"/>
              </a:rPr>
              <a:t> High Contrast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155" y="2235993"/>
            <a:ext cx="2896220" cy="27741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255" y="2235993"/>
            <a:ext cx="2896220" cy="2774157"/>
          </a:xfrm>
          <a:prstGeom prst="rect">
            <a:avLst/>
          </a:prstGeom>
        </p:spPr>
      </p:pic>
      <p:sp>
        <p:nvSpPr>
          <p:cNvPr id="4" name="Oval 3"/>
          <p:cNvSpPr/>
          <p:nvPr/>
        </p:nvSpPr>
        <p:spPr bwMode="auto">
          <a:xfrm>
            <a:off x="5915025" y="3299220"/>
            <a:ext cx="650565" cy="663179"/>
          </a:xfrm>
          <a:prstGeom prst="ellipse">
            <a:avLst/>
          </a:prstGeom>
          <a:solidFill>
            <a:srgbClr val="FF0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846904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nl-NL" dirty="0" smtClean="0">
                <a:ea typeface="ＭＳ Ｐゴシック" panose="020B0600070205080204" pitchFamily="34" charset="-128"/>
              </a:rPr>
              <a:t>Introduction</a:t>
            </a:r>
            <a:endParaRPr lang="nl-NL" altLang="nl-NL" dirty="0" smtClean="0">
              <a:ea typeface="ＭＳ Ｐゴシック" panose="020B0600070205080204" pitchFamily="34" charset="-128"/>
            </a:endParaRPr>
          </a:p>
        </p:txBody>
      </p:sp>
      <p:pic>
        <p:nvPicPr>
          <p:cNvPr id="409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416050"/>
            <a:ext cx="48641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ndertitel 2"/>
          <p:cNvSpPr txBox="1">
            <a:spLocks/>
          </p:cNvSpPr>
          <p:nvPr/>
        </p:nvSpPr>
        <p:spPr bwMode="auto">
          <a:xfrm>
            <a:off x="914400" y="1041400"/>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err="1" smtClean="0">
                <a:solidFill>
                  <a:srgbClr val="00A6D6"/>
                </a:solidFill>
                <a:latin typeface="+mj-lt"/>
                <a:ea typeface="ＭＳ Ｐゴシック" charset="-128"/>
              </a:rPr>
              <a:t>Magnetic</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Resonance</a:t>
            </a:r>
            <a:r>
              <a:rPr lang="nl-NL" altLang="nl-NL" sz="2000" dirty="0" smtClean="0">
                <a:solidFill>
                  <a:srgbClr val="00A6D6"/>
                </a:solidFill>
                <a:latin typeface="+mj-lt"/>
                <a:ea typeface="ＭＳ Ｐゴシック" charset="-128"/>
              </a:rPr>
              <a:t> Imaging (MRI)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NL" altLang="nl-NL" dirty="0" err="1" smtClean="0">
                <a:ea typeface="ＭＳ Ｐゴシック" panose="020B0600070205080204" pitchFamily="34" charset="-128"/>
              </a:rPr>
              <a:t>Observation</a:t>
            </a:r>
            <a:r>
              <a:rPr lang="nl-NL" altLang="nl-NL" dirty="0" smtClean="0">
                <a:ea typeface="ＭＳ Ｐゴシック" panose="020B0600070205080204" pitchFamily="34" charset="-128"/>
              </a:rPr>
              <a:t> 1</a:t>
            </a:r>
          </a:p>
        </p:txBody>
      </p:sp>
      <p:sp>
        <p:nvSpPr>
          <p:cNvPr id="7" name="Ondertitel 2"/>
          <p:cNvSpPr txBox="1">
            <a:spLocks/>
          </p:cNvSpPr>
          <p:nvPr/>
        </p:nvSpPr>
        <p:spPr bwMode="auto">
          <a:xfrm>
            <a:off x="917575" y="991393"/>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smtClean="0">
                <a:solidFill>
                  <a:srgbClr val="00A6D6"/>
                </a:solidFill>
                <a:latin typeface="+mj-lt"/>
                <a:ea typeface="ＭＳ Ｐゴシック" charset="-128"/>
              </a:rPr>
              <a:t>Low Contrast </a:t>
            </a:r>
            <a:r>
              <a:rPr lang="nl-NL" altLang="nl-NL" sz="2000" dirty="0" err="1" smtClean="0">
                <a:solidFill>
                  <a:srgbClr val="00A6D6"/>
                </a:solidFill>
                <a:latin typeface="+mj-lt"/>
                <a:ea typeface="ＭＳ Ｐゴシック" charset="-128"/>
              </a:rPr>
              <a:t>vs</a:t>
            </a:r>
            <a:r>
              <a:rPr lang="nl-NL" altLang="nl-NL" sz="2000" dirty="0" smtClean="0">
                <a:solidFill>
                  <a:srgbClr val="00A6D6"/>
                </a:solidFill>
                <a:latin typeface="+mj-lt"/>
                <a:ea typeface="ＭＳ Ｐゴシック" charset="-128"/>
              </a:rPr>
              <a:t> High Contrast</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9934" y="2235993"/>
            <a:ext cx="4684066" cy="3506788"/>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00" y="2235993"/>
            <a:ext cx="4809173" cy="3600450"/>
          </a:xfrm>
          <a:prstGeom prst="rect">
            <a:avLst/>
          </a:prstGeom>
        </p:spPr>
      </p:pic>
    </p:spTree>
    <p:extLst>
      <p:ext uri="{BB962C8B-B14F-4D97-AF65-F5344CB8AC3E}">
        <p14:creationId xmlns:p14="http://schemas.microsoft.com/office/powerpoint/2010/main" val="362661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Observation</a:t>
            </a:r>
            <a:r>
              <a:rPr lang="nl-NL" dirty="0" smtClean="0"/>
              <a:t> 2</a:t>
            </a:r>
            <a:endParaRPr lang="nl-NL" dirty="0"/>
          </a:p>
        </p:txBody>
      </p:sp>
      <p:sp>
        <p:nvSpPr>
          <p:cNvPr id="6" name="Ondertitel 2"/>
          <p:cNvSpPr txBox="1">
            <a:spLocks/>
          </p:cNvSpPr>
          <p:nvPr/>
        </p:nvSpPr>
        <p:spPr bwMode="auto">
          <a:xfrm>
            <a:off x="917575" y="991393"/>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err="1" smtClean="0">
                <a:solidFill>
                  <a:srgbClr val="00A6D6"/>
                </a:solidFill>
                <a:latin typeface="+mj-lt"/>
                <a:ea typeface="ＭＳ Ｐゴシック" charset="-128"/>
              </a:rPr>
              <a:t>Rooftop</a:t>
            </a:r>
            <a:r>
              <a:rPr lang="nl-NL" altLang="nl-NL" sz="2000" dirty="0" smtClean="0">
                <a:solidFill>
                  <a:srgbClr val="00A6D6"/>
                </a:solidFill>
                <a:latin typeface="+mj-lt"/>
                <a:ea typeface="ＭＳ Ｐゴシック" charset="-128"/>
              </a:rPr>
              <a:t> Expansion </a:t>
            </a:r>
            <a:r>
              <a:rPr lang="nl-NL" altLang="nl-NL" sz="2000" dirty="0" err="1" smtClean="0">
                <a:solidFill>
                  <a:srgbClr val="00A6D6"/>
                </a:solidFill>
                <a:latin typeface="+mj-lt"/>
                <a:ea typeface="ＭＳ Ｐゴシック" charset="-128"/>
              </a:rPr>
              <a:t>vs</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Linear</a:t>
            </a:r>
            <a:r>
              <a:rPr lang="nl-NL" altLang="nl-NL" sz="2000" dirty="0" smtClean="0">
                <a:solidFill>
                  <a:srgbClr val="00A6D6"/>
                </a:solidFill>
                <a:latin typeface="+mj-lt"/>
                <a:ea typeface="ＭＳ Ｐゴシック" charset="-128"/>
              </a:rPr>
              <a:t> Expansion </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586" y="3739509"/>
            <a:ext cx="53816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9174" y="1706428"/>
            <a:ext cx="538003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9"/>
          <p:cNvSpPr/>
          <p:nvPr/>
        </p:nvSpPr>
        <p:spPr bwMode="auto">
          <a:xfrm>
            <a:off x="4239101" y="3143453"/>
            <a:ext cx="355600" cy="712788"/>
          </a:xfrm>
          <a:prstGeom prst="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nl-NL">
              <a:latin typeface="Arial" charset="0"/>
              <a:ea typeface="ＭＳ Ｐゴシック" pitchFamily="1" charset="-128"/>
              <a:cs typeface="Arial" charset="0"/>
            </a:endParaRPr>
          </a:p>
        </p:txBody>
      </p:sp>
    </p:spTree>
    <p:extLst>
      <p:ext uri="{BB962C8B-B14F-4D97-AF65-F5344CB8AC3E}">
        <p14:creationId xmlns:p14="http://schemas.microsoft.com/office/powerpoint/2010/main" val="2597200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Observation</a:t>
            </a:r>
            <a:r>
              <a:rPr lang="nl-NL" dirty="0" smtClean="0"/>
              <a:t> 2</a:t>
            </a:r>
            <a:endParaRPr lang="nl-NL" dirty="0"/>
          </a:p>
        </p:txBody>
      </p:sp>
      <p:sp>
        <p:nvSpPr>
          <p:cNvPr id="6" name="Ondertitel 2"/>
          <p:cNvSpPr txBox="1">
            <a:spLocks/>
          </p:cNvSpPr>
          <p:nvPr/>
        </p:nvSpPr>
        <p:spPr bwMode="auto">
          <a:xfrm>
            <a:off x="917575" y="991393"/>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err="1" smtClean="0">
                <a:solidFill>
                  <a:srgbClr val="00A6D6"/>
                </a:solidFill>
                <a:latin typeface="+mj-lt"/>
                <a:ea typeface="ＭＳ Ｐゴシック" charset="-128"/>
              </a:rPr>
              <a:t>Rooftop</a:t>
            </a:r>
            <a:r>
              <a:rPr lang="nl-NL" altLang="nl-NL" sz="2000" dirty="0" smtClean="0">
                <a:solidFill>
                  <a:srgbClr val="00A6D6"/>
                </a:solidFill>
                <a:latin typeface="+mj-lt"/>
                <a:ea typeface="ＭＳ Ｐゴシック" charset="-128"/>
              </a:rPr>
              <a:t> Expansion </a:t>
            </a:r>
            <a:r>
              <a:rPr lang="nl-NL" altLang="nl-NL" sz="2000" dirty="0" err="1" smtClean="0">
                <a:solidFill>
                  <a:srgbClr val="00A6D6"/>
                </a:solidFill>
                <a:latin typeface="+mj-lt"/>
                <a:ea typeface="ＭＳ Ｐゴシック" charset="-128"/>
              </a:rPr>
              <a:t>vs</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Linear</a:t>
            </a:r>
            <a:r>
              <a:rPr lang="nl-NL" altLang="nl-NL" sz="2000" dirty="0" smtClean="0">
                <a:solidFill>
                  <a:srgbClr val="00A6D6"/>
                </a:solidFill>
                <a:latin typeface="+mj-lt"/>
                <a:ea typeface="ＭＳ Ｐゴシック" charset="-128"/>
              </a:rPr>
              <a:t> Expansion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5993"/>
            <a:ext cx="4667481" cy="3494371"/>
          </a:xfrm>
          <a:prstGeom prst="rect">
            <a:avLst/>
          </a:prstGeom>
        </p:spPr>
      </p:pic>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05300" y="2235993"/>
            <a:ext cx="4762500" cy="356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761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Observation</a:t>
            </a:r>
            <a:r>
              <a:rPr lang="nl-NL" dirty="0" smtClean="0"/>
              <a:t> 3</a:t>
            </a:r>
            <a:endParaRPr lang="nl-NL" dirty="0"/>
          </a:p>
        </p:txBody>
      </p:sp>
      <p:sp>
        <p:nvSpPr>
          <p:cNvPr id="6" name="Ondertitel 2"/>
          <p:cNvSpPr txBox="1">
            <a:spLocks/>
          </p:cNvSpPr>
          <p:nvPr/>
        </p:nvSpPr>
        <p:spPr bwMode="auto">
          <a:xfrm>
            <a:off x="917575" y="991393"/>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err="1" smtClean="0">
                <a:solidFill>
                  <a:srgbClr val="00A6D6"/>
                </a:solidFill>
                <a:latin typeface="+mj-lt"/>
                <a:ea typeface="ＭＳ Ｐゴシック" charset="-128"/>
              </a:rPr>
              <a:t>Two-Layered</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Cylinder</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vs</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Two-Layered</a:t>
            </a:r>
            <a:r>
              <a:rPr lang="nl-NL" altLang="nl-NL" sz="2000" dirty="0" smtClean="0">
                <a:solidFill>
                  <a:srgbClr val="00A6D6"/>
                </a:solidFill>
                <a:latin typeface="+mj-lt"/>
                <a:ea typeface="ＭＳ Ｐゴシック" charset="-128"/>
              </a:rPr>
              <a:t> Square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5" y="2235992"/>
            <a:ext cx="2995661" cy="2869407"/>
          </a:xfrm>
          <a:prstGeom prst="rect">
            <a:avLst/>
          </a:prstGeom>
        </p:spPr>
      </p:pic>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7262" y="2185540"/>
            <a:ext cx="3081338" cy="2851388"/>
          </a:xfrm>
        </p:spPr>
      </p:pic>
    </p:spTree>
    <p:extLst>
      <p:ext uri="{BB962C8B-B14F-4D97-AF65-F5344CB8AC3E}">
        <p14:creationId xmlns:p14="http://schemas.microsoft.com/office/powerpoint/2010/main" val="1810415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2132243"/>
            <a:ext cx="4924425" cy="3686735"/>
          </a:xfrm>
          <a:prstGeom prst="rect">
            <a:avLst/>
          </a:prstGeom>
        </p:spPr>
      </p:pic>
      <p:sp>
        <p:nvSpPr>
          <p:cNvPr id="2" name="Title 1"/>
          <p:cNvSpPr>
            <a:spLocks noGrp="1"/>
          </p:cNvSpPr>
          <p:nvPr>
            <p:ph type="title"/>
          </p:nvPr>
        </p:nvSpPr>
        <p:spPr/>
        <p:txBody>
          <a:bodyPr/>
          <a:lstStyle/>
          <a:p>
            <a:r>
              <a:rPr lang="nl-NL" dirty="0" err="1" smtClean="0"/>
              <a:t>Observation</a:t>
            </a:r>
            <a:r>
              <a:rPr lang="nl-NL" dirty="0" smtClean="0"/>
              <a:t> 3</a:t>
            </a:r>
            <a:endParaRPr lang="nl-NL" dirty="0"/>
          </a:p>
        </p:txBody>
      </p:sp>
      <p:sp>
        <p:nvSpPr>
          <p:cNvPr id="6" name="Ondertitel 2"/>
          <p:cNvSpPr txBox="1">
            <a:spLocks/>
          </p:cNvSpPr>
          <p:nvPr/>
        </p:nvSpPr>
        <p:spPr bwMode="auto">
          <a:xfrm>
            <a:off x="917575" y="991393"/>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err="1" smtClean="0">
                <a:solidFill>
                  <a:srgbClr val="00A6D6"/>
                </a:solidFill>
                <a:latin typeface="+mj-lt"/>
                <a:ea typeface="ＭＳ Ｐゴシック" charset="-128"/>
              </a:rPr>
              <a:t>Two-Layered</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Cylinder</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vs</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Two-Layered</a:t>
            </a:r>
            <a:r>
              <a:rPr lang="nl-NL" altLang="nl-NL" sz="2000" dirty="0" smtClean="0">
                <a:solidFill>
                  <a:srgbClr val="00A6D6"/>
                </a:solidFill>
                <a:latin typeface="+mj-lt"/>
                <a:ea typeface="ＭＳ Ｐゴシック" charset="-128"/>
              </a:rPr>
              <a:t> Square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0712" y="2182997"/>
            <a:ext cx="4788841" cy="3585229"/>
          </a:xfrm>
        </p:spPr>
      </p:pic>
    </p:spTree>
    <p:extLst>
      <p:ext uri="{BB962C8B-B14F-4D97-AF65-F5344CB8AC3E}">
        <p14:creationId xmlns:p14="http://schemas.microsoft.com/office/powerpoint/2010/main" val="1932183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nl-NL" altLang="nl-NL" smtClean="0">
                <a:ea typeface="ＭＳ Ｐゴシック" panose="020B0600070205080204" pitchFamily="34" charset="-128"/>
              </a:rPr>
              <a:t>What is the cause of these jumps?</a:t>
            </a:r>
          </a:p>
        </p:txBody>
      </p:sp>
      <p:sp>
        <p:nvSpPr>
          <p:cNvPr id="16387" name="Content Placeholder 2"/>
          <p:cNvSpPr>
            <a:spLocks noGrp="1"/>
          </p:cNvSpPr>
          <p:nvPr>
            <p:ph idx="1"/>
          </p:nvPr>
        </p:nvSpPr>
        <p:spPr/>
        <p:txBody>
          <a:bodyPr/>
          <a:lstStyle/>
          <a:p>
            <a:r>
              <a:rPr lang="nl-NL" altLang="nl-NL" dirty="0" smtClean="0">
                <a:ea typeface="ＭＳ Ｐゴシック" panose="020B0600070205080204" pitchFamily="34" charset="-128"/>
              </a:rPr>
              <a:t>Basis </a:t>
            </a:r>
            <a:r>
              <a:rPr lang="nl-NL" altLang="nl-NL" dirty="0" err="1" smtClean="0">
                <a:ea typeface="ＭＳ Ｐゴシック" panose="020B0600070205080204" pitchFamily="34" charset="-128"/>
              </a:rPr>
              <a:t>functions</a:t>
            </a:r>
            <a:r>
              <a:rPr lang="nl-NL" altLang="nl-NL" dirty="0" smtClean="0">
                <a:ea typeface="ＭＳ Ｐゴシック" panose="020B0600070205080204" pitchFamily="34" charset="-128"/>
              </a:rPr>
              <a:t>?</a:t>
            </a:r>
            <a:br>
              <a:rPr lang="nl-NL" altLang="nl-NL" dirty="0" smtClean="0">
                <a:ea typeface="ＭＳ Ｐゴシック" panose="020B0600070205080204" pitchFamily="34" charset="-128"/>
              </a:rPr>
            </a:br>
            <a:endParaRPr lang="nl-NL" altLang="nl-NL" dirty="0" smtClean="0">
              <a:ea typeface="ＭＳ Ｐゴシック" panose="020B0600070205080204" pitchFamily="34" charset="-128"/>
            </a:endParaRPr>
          </a:p>
          <a:p>
            <a:r>
              <a:rPr lang="nl-NL" altLang="nl-NL" dirty="0" err="1" smtClean="0">
                <a:ea typeface="ＭＳ Ｐゴシック" panose="020B0600070205080204" pitchFamily="34" charset="-128"/>
              </a:rPr>
              <a:t>Formulation</a:t>
            </a:r>
            <a:r>
              <a:rPr lang="nl-NL" altLang="nl-NL" dirty="0" smtClean="0">
                <a:ea typeface="ＭＳ Ｐゴシック" panose="020B0600070205080204" pitchFamily="34" charset="-128"/>
              </a:rPr>
              <a:t>?</a:t>
            </a:r>
          </a:p>
          <a:p>
            <a:endParaRPr lang="nl-NL" altLang="nl-NL" dirty="0">
              <a:ea typeface="ＭＳ Ｐゴシック" panose="020B0600070205080204" pitchFamily="34" charset="-128"/>
            </a:endParaRPr>
          </a:p>
          <a:p>
            <a:r>
              <a:rPr lang="nl-NL" altLang="nl-NL" dirty="0" err="1" smtClean="0">
                <a:ea typeface="ＭＳ Ｐゴシック" panose="020B0600070205080204" pitchFamily="34" charset="-128"/>
              </a:rPr>
              <a:t>Geometry</a:t>
            </a:r>
            <a:r>
              <a:rPr lang="nl-NL" altLang="nl-NL" dirty="0" smtClean="0">
                <a:ea typeface="ＭＳ Ｐゴシック" panose="020B0600070205080204" pitchFamily="34" charset="-128"/>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nl-NL" altLang="nl-NL" smtClean="0">
                <a:ea typeface="ＭＳ Ｐゴシック" panose="020B0600070205080204" pitchFamily="34" charset="-128"/>
              </a:rPr>
              <a:t>Approach</a:t>
            </a:r>
          </a:p>
        </p:txBody>
      </p:sp>
      <p:sp>
        <p:nvSpPr>
          <p:cNvPr id="21507" name="Content Placeholder 2"/>
          <p:cNvSpPr>
            <a:spLocks noGrp="1"/>
          </p:cNvSpPr>
          <p:nvPr>
            <p:ph idx="1"/>
          </p:nvPr>
        </p:nvSpPr>
        <p:spPr>
          <a:xfrm>
            <a:off x="925513" y="1828799"/>
            <a:ext cx="7138987" cy="3971925"/>
          </a:xfrm>
        </p:spPr>
        <p:txBody>
          <a:bodyPr/>
          <a:lstStyle/>
          <a:p>
            <a:r>
              <a:rPr lang="nl-NL" altLang="nl-NL" dirty="0" err="1" smtClean="0">
                <a:ea typeface="ＭＳ Ｐゴシック" panose="020B0600070205080204" pitchFamily="34" charset="-128"/>
              </a:rPr>
              <a:t>Compare</a:t>
            </a:r>
            <a:r>
              <a:rPr lang="nl-NL" altLang="nl-NL" dirty="0" smtClean="0">
                <a:ea typeface="ＭＳ Ｐゴシック" panose="020B0600070205080204" pitchFamily="34" charset="-128"/>
              </a:rPr>
              <a:t> the EVIE </a:t>
            </a:r>
            <a:r>
              <a:rPr lang="nl-NL" altLang="nl-NL" dirty="0" err="1" smtClean="0">
                <a:ea typeface="ＭＳ Ｐゴシック" panose="020B0600070205080204" pitchFamily="34" charset="-128"/>
              </a:rPr>
              <a:t>formulation</a:t>
            </a:r>
            <a:r>
              <a:rPr lang="nl-NL" altLang="nl-NL" dirty="0" smtClean="0">
                <a:ea typeface="ＭＳ Ｐゴシック" panose="020B0600070205080204" pitchFamily="34" charset="-128"/>
              </a:rPr>
              <a:t> </a:t>
            </a:r>
            <a:r>
              <a:rPr lang="nl-NL" altLang="nl-NL" dirty="0" err="1" smtClean="0">
                <a:ea typeface="ＭＳ Ｐゴシック" panose="020B0600070205080204" pitchFamily="34" charset="-128"/>
              </a:rPr>
              <a:t>with</a:t>
            </a:r>
            <a:r>
              <a:rPr lang="nl-NL" altLang="nl-NL" dirty="0" smtClean="0">
                <a:ea typeface="ＭＳ Ｐゴシック" panose="020B0600070205080204" pitchFamily="34" charset="-128"/>
              </a:rPr>
              <a:t> the DVIE </a:t>
            </a:r>
            <a:r>
              <a:rPr lang="nl-NL" altLang="nl-NL" dirty="0" err="1" smtClean="0">
                <a:ea typeface="ＭＳ Ｐゴシック" panose="020B0600070205080204" pitchFamily="34" charset="-128"/>
              </a:rPr>
              <a:t>and</a:t>
            </a:r>
            <a:r>
              <a:rPr lang="nl-NL" altLang="nl-NL" dirty="0" smtClean="0">
                <a:ea typeface="ＭＳ Ｐゴシック" panose="020B0600070205080204" pitchFamily="34" charset="-128"/>
              </a:rPr>
              <a:t> JVIE </a:t>
            </a:r>
            <a:r>
              <a:rPr lang="nl-NL" altLang="nl-NL" dirty="0" err="1" smtClean="0">
                <a:ea typeface="ＭＳ Ｐゴシック" panose="020B0600070205080204" pitchFamily="34" charset="-128"/>
              </a:rPr>
              <a:t>formulations</a:t>
            </a:r>
            <a:r>
              <a:rPr lang="nl-NL" altLang="nl-NL" dirty="0" smtClean="0">
                <a:ea typeface="ＭＳ Ｐゴシック" panose="020B0600070205080204" pitchFamily="34" charset="-128"/>
              </a:rPr>
              <a:t>.</a:t>
            </a:r>
          </a:p>
          <a:p>
            <a:r>
              <a:rPr lang="en-GB" altLang="nl-NL" dirty="0" smtClean="0">
                <a:ea typeface="ＭＳ Ｐゴシック" panose="020B0600070205080204" pitchFamily="34" charset="-128"/>
              </a:rPr>
              <a:t>Analysing contrast dependency.</a:t>
            </a:r>
            <a:endParaRPr lang="nl-NL" altLang="nl-NL" dirty="0" smtClean="0">
              <a:ea typeface="ＭＳ Ｐゴシック" panose="020B0600070205080204" pitchFamily="34" charset="-128"/>
            </a:endParaRPr>
          </a:p>
          <a:p>
            <a:r>
              <a:rPr lang="nl-NL" altLang="nl-NL" dirty="0" smtClean="0">
                <a:ea typeface="ＭＳ Ｐゴシック" panose="020B0600070205080204" pitchFamily="34" charset="-128"/>
              </a:rPr>
              <a:t>Find out what happens for different geometries.</a:t>
            </a:r>
          </a:p>
          <a:p>
            <a:pPr marL="0" indent="0">
              <a:buNone/>
            </a:pPr>
            <a:endParaRPr lang="en-GB" altLang="nl-NL" dirty="0" smtClean="0">
              <a:ea typeface="ＭＳ Ｐゴシック" panose="020B0600070205080204" pitchFamily="34" charset="-128"/>
            </a:endParaRPr>
          </a:p>
          <a:p>
            <a:endParaRPr lang="en-GB" altLang="nl-NL" dirty="0" smtClean="0">
              <a:ea typeface="ＭＳ Ｐゴシック" panose="020B0600070205080204" pitchFamily="34" charset="-128"/>
            </a:endParaRPr>
          </a:p>
          <a:p>
            <a:r>
              <a:rPr lang="en-GB" altLang="nl-NL" dirty="0" smtClean="0">
                <a:ea typeface="ＭＳ Ｐゴシック" panose="020B0600070205080204" pitchFamily="34" charset="-128"/>
              </a:rPr>
              <a:t>Compare the performance of GMRES and IDR(s) methods.</a:t>
            </a:r>
            <a:endParaRPr lang="nl-NL" altLang="nl-NL" dirty="0" smtClean="0">
              <a:ea typeface="ＭＳ Ｐゴシック" panose="020B0600070205080204" pitchFamily="34" charset="-128"/>
            </a:endParaRPr>
          </a:p>
        </p:txBody>
      </p:sp>
      <p:sp>
        <p:nvSpPr>
          <p:cNvPr id="5" name="TextBox 4"/>
          <p:cNvSpPr txBox="1"/>
          <p:nvPr/>
        </p:nvSpPr>
        <p:spPr>
          <a:xfrm rot="16200000">
            <a:off x="214313" y="2171700"/>
            <a:ext cx="998538" cy="306387"/>
          </a:xfrm>
          <a:prstGeom prst="rect">
            <a:avLst/>
          </a:prstGeom>
          <a:noFill/>
        </p:spPr>
        <p:txBody>
          <a:bodyPr wrap="none">
            <a:spAutoFit/>
          </a:bodyPr>
          <a:lstStyle/>
          <a:p>
            <a:pPr>
              <a:defRPr/>
            </a:pPr>
            <a:r>
              <a:rPr lang="en-GB" sz="1400" dirty="0">
                <a:solidFill>
                  <a:schemeClr val="bg2">
                    <a:lumMod val="60000"/>
                    <a:lumOff val="40000"/>
                  </a:schemeClr>
                </a:solidFill>
                <a:cs typeface="Arial" charset="0"/>
              </a:rPr>
              <a:t>Accurately</a:t>
            </a:r>
            <a:endParaRPr lang="nl-NL" sz="1400" dirty="0">
              <a:solidFill>
                <a:schemeClr val="bg2">
                  <a:lumMod val="60000"/>
                  <a:lumOff val="40000"/>
                </a:schemeClr>
              </a:solidFill>
              <a:cs typeface="Arial" charset="0"/>
            </a:endParaRPr>
          </a:p>
        </p:txBody>
      </p:sp>
      <p:sp>
        <p:nvSpPr>
          <p:cNvPr id="6" name="TextBox 5"/>
          <p:cNvSpPr txBox="1"/>
          <p:nvPr/>
        </p:nvSpPr>
        <p:spPr>
          <a:xfrm rot="16200000">
            <a:off x="461171" y="3739894"/>
            <a:ext cx="503238" cy="307975"/>
          </a:xfrm>
          <a:prstGeom prst="rect">
            <a:avLst/>
          </a:prstGeom>
          <a:noFill/>
        </p:spPr>
        <p:txBody>
          <a:bodyPr wrap="none">
            <a:spAutoFit/>
          </a:bodyPr>
          <a:lstStyle/>
          <a:p>
            <a:pPr>
              <a:defRPr/>
            </a:pPr>
            <a:r>
              <a:rPr lang="en-GB" sz="1400" dirty="0">
                <a:solidFill>
                  <a:schemeClr val="bg2">
                    <a:lumMod val="60000"/>
                    <a:lumOff val="40000"/>
                  </a:schemeClr>
                </a:solidFill>
                <a:cs typeface="Arial" charset="0"/>
              </a:rPr>
              <a:t>Fast</a:t>
            </a:r>
            <a:endParaRPr lang="nl-NL" sz="1400" dirty="0">
              <a:solidFill>
                <a:schemeClr val="bg2">
                  <a:lumMod val="60000"/>
                  <a:lumOff val="40000"/>
                </a:schemeClr>
              </a:solidFill>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Function</a:t>
            </a:r>
            <a:r>
              <a:rPr lang="nl-NL" dirty="0" smtClean="0"/>
              <a:t> </a:t>
            </a:r>
            <a:r>
              <a:rPr lang="nl-NL" dirty="0" err="1" smtClean="0"/>
              <a:t>Spaces</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nl-NL" dirty="0" smtClean="0"/>
                  <a:t>EVIE: </a:t>
                </a:r>
                <a14:m>
                  <m:oMath xmlns:m="http://schemas.openxmlformats.org/officeDocument/2006/math">
                    <m:r>
                      <a:rPr lang="nl-NL" b="0" i="1" smtClean="0">
                        <a:latin typeface="Cambria Math" panose="02040503050406030204" pitchFamily="18" charset="0"/>
                      </a:rPr>
                      <m:t>𝐻</m:t>
                    </m:r>
                    <m:d>
                      <m:dPr>
                        <m:ctrlPr>
                          <a:rPr lang="nl-NL" b="0" i="1" smtClean="0">
                            <a:latin typeface="Cambria Math"/>
                          </a:rPr>
                        </m:ctrlPr>
                      </m:dPr>
                      <m:e>
                        <m:r>
                          <a:rPr lang="nl-NL" b="0" i="1" smtClean="0">
                            <a:latin typeface="Cambria Math" panose="02040503050406030204" pitchFamily="18" charset="0"/>
                          </a:rPr>
                          <m:t>𝑐𝑢𝑟𝑙</m:t>
                        </m:r>
                        <m:r>
                          <a:rPr lang="nl-NL" b="0" i="1" smtClean="0">
                            <a:latin typeface="Cambria Math" panose="02040503050406030204" pitchFamily="18" charset="0"/>
                          </a:rPr>
                          <m:t>,</m:t>
                        </m:r>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r>
                      <a:rPr lang="nl-NL"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rPr>
                      <m:t>𝐻</m:t>
                    </m:r>
                    <m:d>
                      <m:dPr>
                        <m:ctrlPr>
                          <a:rPr lang="nl-NL" b="0" i="1" smtClean="0">
                            <a:latin typeface="Cambria Math"/>
                          </a:rPr>
                        </m:ctrlPr>
                      </m:dPr>
                      <m:e>
                        <m:r>
                          <a:rPr lang="nl-NL" b="0" i="1" smtClean="0">
                            <a:latin typeface="Cambria Math" panose="02040503050406030204" pitchFamily="18" charset="0"/>
                          </a:rPr>
                          <m:t>𝑐𝑢𝑟𝑙</m:t>
                        </m:r>
                        <m:r>
                          <a:rPr lang="nl-NL" b="0" i="1" smtClean="0">
                            <a:latin typeface="Cambria Math" panose="02040503050406030204" pitchFamily="18" charset="0"/>
                          </a:rPr>
                          <m:t>,</m:t>
                        </m:r>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oMath>
                </a14:m>
                <a:endParaRPr lang="nl-NL" dirty="0" smtClean="0"/>
              </a:p>
              <a:p>
                <a:pPr marL="0" indent="0">
                  <a:buNone/>
                </a:pPr>
                <a:r>
                  <a:rPr lang="nl-NL" dirty="0" smtClean="0"/>
                  <a:t>DVIE: </a:t>
                </a:r>
                <a14:m>
                  <m:oMath xmlns:m="http://schemas.openxmlformats.org/officeDocument/2006/math">
                    <m:r>
                      <a:rPr lang="nl-NL" b="0" i="1" smtClean="0">
                        <a:latin typeface="Cambria Math" panose="02040503050406030204" pitchFamily="18" charset="0"/>
                      </a:rPr>
                      <m:t>𝐻</m:t>
                    </m:r>
                    <m:d>
                      <m:dPr>
                        <m:ctrlPr>
                          <a:rPr lang="nl-NL" b="0" i="1" smtClean="0">
                            <a:latin typeface="Cambria Math"/>
                          </a:rPr>
                        </m:ctrlPr>
                      </m:dPr>
                      <m:e>
                        <m:r>
                          <a:rPr lang="nl-NL" b="0" i="1" smtClean="0">
                            <a:latin typeface="Cambria Math" panose="02040503050406030204" pitchFamily="18" charset="0"/>
                          </a:rPr>
                          <m:t>𝑑𝑖𝑣</m:t>
                        </m:r>
                        <m:r>
                          <a:rPr lang="nl-NL" b="0" i="1" smtClean="0">
                            <a:latin typeface="Cambria Math" panose="02040503050406030204" pitchFamily="18" charset="0"/>
                          </a:rPr>
                          <m:t>,</m:t>
                        </m:r>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r>
                      <a:rPr lang="nl-NL"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rPr>
                      <m:t>𝐻</m:t>
                    </m:r>
                    <m:d>
                      <m:dPr>
                        <m:ctrlPr>
                          <a:rPr lang="nl-NL" b="0" i="1" smtClean="0">
                            <a:latin typeface="Cambria Math"/>
                          </a:rPr>
                        </m:ctrlPr>
                      </m:dPr>
                      <m:e>
                        <m:r>
                          <a:rPr lang="nl-NL" b="0" i="1" smtClean="0">
                            <a:latin typeface="Cambria Math" panose="02040503050406030204" pitchFamily="18" charset="0"/>
                          </a:rPr>
                          <m:t>𝑐𝑢𝑟𝑙</m:t>
                        </m:r>
                        <m:r>
                          <a:rPr lang="nl-NL" b="0" i="1" smtClean="0">
                            <a:latin typeface="Cambria Math" panose="02040503050406030204" pitchFamily="18" charset="0"/>
                          </a:rPr>
                          <m:t>,</m:t>
                        </m:r>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oMath>
                </a14:m>
                <a:r>
                  <a:rPr lang="nl-NL" dirty="0" smtClean="0"/>
                  <a:t/>
                </a:r>
                <a:br>
                  <a:rPr lang="nl-NL" dirty="0" smtClean="0"/>
                </a:br>
                <a:r>
                  <a:rPr lang="nl-NL" dirty="0" smtClean="0"/>
                  <a:t>JVIE: </a:t>
                </a:r>
                <a14:m>
                  <m:oMath xmlns:m="http://schemas.openxmlformats.org/officeDocument/2006/math">
                    <m:sSup>
                      <m:sSupPr>
                        <m:ctrlPr>
                          <a:rPr lang="nl-NL" b="0" i="1" smtClean="0">
                            <a:latin typeface="Cambria Math"/>
                            <a:ea typeface="Cambria Math" panose="02040503050406030204" pitchFamily="18" charset="0"/>
                          </a:rPr>
                        </m:ctrlPr>
                      </m:sSupPr>
                      <m:e>
                        <m:d>
                          <m:dPr>
                            <m:begChr m:val="["/>
                            <m:endChr m:val="]"/>
                            <m:ctrlPr>
                              <a:rPr lang="nl-NL" b="0" i="1" smtClean="0">
                                <a:latin typeface="Cambria Math"/>
                              </a:rPr>
                            </m:ctrlPr>
                          </m:dPr>
                          <m:e>
                            <m:sSup>
                              <m:sSupPr>
                                <m:ctrlPr>
                                  <a:rPr lang="nl-NL" b="0" i="1" smtClean="0">
                                    <a:latin typeface="Cambria Math"/>
                                  </a:rPr>
                                </m:ctrlPr>
                              </m:sSupPr>
                              <m:e>
                                <m:r>
                                  <a:rPr lang="nl-NL" b="0" i="1" smtClean="0">
                                    <a:latin typeface="Cambria Math" panose="02040503050406030204" pitchFamily="18" charset="0"/>
                                  </a:rPr>
                                  <m:t>𝐿</m:t>
                                </m:r>
                              </m:e>
                              <m:sup>
                                <m:r>
                                  <a:rPr lang="nl-NL" b="0" i="1" smtClean="0">
                                    <a:latin typeface="Cambria Math" panose="02040503050406030204" pitchFamily="18" charset="0"/>
                                  </a:rPr>
                                  <m:t>2</m:t>
                                </m:r>
                              </m:sup>
                            </m:sSup>
                            <m:d>
                              <m:dPr>
                                <m:ctrlPr>
                                  <a:rPr lang="nl-NL" b="0" i="1" smtClean="0">
                                    <a:latin typeface="Cambria Math"/>
                                  </a:rPr>
                                </m:ctrlPr>
                              </m:dPr>
                              <m:e>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e>
                        </m:d>
                      </m:e>
                      <m:sup>
                        <m:r>
                          <a:rPr lang="nl-NL" b="0" i="1" smtClean="0">
                            <a:latin typeface="Cambria Math" panose="02040503050406030204" pitchFamily="18" charset="0"/>
                            <a:ea typeface="Cambria Math" panose="02040503050406030204" pitchFamily="18" charset="0"/>
                          </a:rPr>
                          <m:t>3</m:t>
                        </m:r>
                      </m:sup>
                    </m:sSup>
                    <m:r>
                      <a:rPr lang="nl-NL" i="1" smtClean="0">
                        <a:latin typeface="Cambria Math" panose="02040503050406030204" pitchFamily="18" charset="0"/>
                        <a:ea typeface="Cambria Math" panose="02040503050406030204" pitchFamily="18" charset="0"/>
                      </a:rPr>
                      <m:t>⟼</m:t>
                    </m:r>
                    <m:sSup>
                      <m:sSupPr>
                        <m:ctrlPr>
                          <a:rPr lang="nl-NL" b="0" i="1" smtClean="0">
                            <a:latin typeface="Cambria Math"/>
                            <a:ea typeface="Cambria Math" panose="02040503050406030204" pitchFamily="18" charset="0"/>
                          </a:rPr>
                        </m:ctrlPr>
                      </m:sSupPr>
                      <m:e>
                        <m:d>
                          <m:dPr>
                            <m:begChr m:val="["/>
                            <m:endChr m:val="]"/>
                            <m:ctrlPr>
                              <a:rPr lang="nl-NL" b="0" i="1" smtClean="0">
                                <a:latin typeface="Cambria Math"/>
                              </a:rPr>
                            </m:ctrlPr>
                          </m:dPr>
                          <m:e>
                            <m:sSup>
                              <m:sSupPr>
                                <m:ctrlPr>
                                  <a:rPr lang="nl-NL" b="0" i="1" smtClean="0">
                                    <a:latin typeface="Cambria Math"/>
                                  </a:rPr>
                                </m:ctrlPr>
                              </m:sSupPr>
                              <m:e>
                                <m:r>
                                  <a:rPr lang="nl-NL" b="0" i="1" smtClean="0">
                                    <a:latin typeface="Cambria Math" panose="02040503050406030204" pitchFamily="18" charset="0"/>
                                  </a:rPr>
                                  <m:t>𝐿</m:t>
                                </m:r>
                              </m:e>
                              <m:sup>
                                <m:r>
                                  <a:rPr lang="nl-NL" b="0" i="1" smtClean="0">
                                    <a:latin typeface="Cambria Math" panose="02040503050406030204" pitchFamily="18" charset="0"/>
                                  </a:rPr>
                                  <m:t>2</m:t>
                                </m:r>
                              </m:sup>
                            </m:sSup>
                            <m:d>
                              <m:dPr>
                                <m:ctrlPr>
                                  <a:rPr lang="nl-NL" b="0" i="1" smtClean="0">
                                    <a:latin typeface="Cambria Math"/>
                                  </a:rPr>
                                </m:ctrlPr>
                              </m:dPr>
                              <m:e>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e>
                        </m:d>
                      </m:e>
                      <m:sup>
                        <m:r>
                          <a:rPr lang="nl-NL" b="0" i="1" smtClean="0">
                            <a:latin typeface="Cambria Math" panose="02040503050406030204" pitchFamily="18" charset="0"/>
                            <a:ea typeface="Cambria Math" panose="02040503050406030204" pitchFamily="18" charset="0"/>
                          </a:rPr>
                          <m:t>3</m:t>
                        </m:r>
                      </m:sup>
                    </m:sSup>
                  </m:oMath>
                </a14:m>
                <a:endParaRPr lang="nl-NL" dirty="0" smtClean="0"/>
              </a:p>
              <a:p>
                <a:pPr marL="0" indent="0">
                  <a:buNone/>
                </a:pPr>
                <a:endParaRPr lang="nl-NL" dirty="0"/>
              </a:p>
              <a:p>
                <a:pPr marL="0" indent="0">
                  <a:buNone/>
                </a:pPr>
                <a:r>
                  <a:rPr lang="nl-NL" dirty="0" err="1"/>
                  <a:t>w</a:t>
                </a:r>
                <a:r>
                  <a:rPr lang="nl-NL" dirty="0" err="1" smtClean="0"/>
                  <a:t>here</a:t>
                </a:r>
                <a:r>
                  <a:rPr lang="nl-NL" dirty="0" smtClean="0"/>
                  <a:t> </a:t>
                </a:r>
              </a:p>
              <a:p>
                <a:pPr marL="0" indent="0">
                  <a:buNone/>
                </a:pPr>
                <a:endParaRPr lang="nl-NL" dirty="0" smtClean="0"/>
              </a:p>
              <a:p>
                <a:pPr marL="0" indent="0">
                  <a:buNone/>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𝐻</m:t>
                      </m:r>
                      <m:d>
                        <m:dPr>
                          <m:ctrlPr>
                            <a:rPr lang="nl-NL" b="0" i="1" smtClean="0">
                              <a:latin typeface="Cambria Math"/>
                            </a:rPr>
                          </m:ctrlPr>
                        </m:dPr>
                        <m:e>
                          <m:r>
                            <a:rPr lang="nl-NL" b="0" i="1" smtClean="0">
                              <a:latin typeface="Cambria Math" panose="02040503050406030204" pitchFamily="18" charset="0"/>
                            </a:rPr>
                            <m:t>𝑐𝑢𝑟𝑙</m:t>
                          </m:r>
                          <m:r>
                            <a:rPr lang="nl-NL" b="0" i="1" smtClean="0">
                              <a:latin typeface="Cambria Math" panose="02040503050406030204" pitchFamily="18" charset="0"/>
                            </a:rPr>
                            <m:t>,</m:t>
                          </m:r>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r>
                        <a:rPr lang="nl-NL" b="0" i="1" smtClean="0">
                          <a:latin typeface="Cambria Math" panose="02040503050406030204" pitchFamily="18" charset="0"/>
                          <a:ea typeface="Cambria Math" panose="02040503050406030204" pitchFamily="18" charset="0"/>
                        </a:rPr>
                        <m:t>=</m:t>
                      </m:r>
                      <m:d>
                        <m:dPr>
                          <m:begChr m:val="{"/>
                          <m:endChr m:val="}"/>
                          <m:ctrlPr>
                            <a:rPr lang="nl-NL" b="0" i="1" smtClean="0">
                              <a:latin typeface="Cambria Math"/>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𝑓</m:t>
                          </m:r>
                          <m:r>
                            <a:rPr lang="nl-NL" b="0" i="1" smtClean="0">
                              <a:latin typeface="Cambria Math" panose="02040503050406030204" pitchFamily="18" charset="0"/>
                              <a:ea typeface="Cambria Math" panose="02040503050406030204" pitchFamily="18" charset="0"/>
                            </a:rPr>
                            <m:t> </m:t>
                          </m:r>
                        </m:e>
                        <m:e>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𝑓</m:t>
                          </m:r>
                          <m:r>
                            <a:rPr lang="nl-NL" b="0" i="1" smtClean="0">
                              <a:latin typeface="Cambria Math" panose="02040503050406030204" pitchFamily="18" charset="0"/>
                              <a:ea typeface="Cambria Math" panose="02040503050406030204" pitchFamily="18" charset="0"/>
                            </a:rPr>
                            <m:t>∈</m:t>
                          </m:r>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𝐿</m:t>
                              </m:r>
                            </m:e>
                            <m:sup>
                              <m:r>
                                <a:rPr lang="nl-NL" b="0" i="1" smtClean="0">
                                  <a:latin typeface="Cambria Math" panose="02040503050406030204" pitchFamily="18" charset="0"/>
                                  <a:ea typeface="Cambria Math" panose="02040503050406030204" pitchFamily="18" charset="0"/>
                                </a:rPr>
                                <m:t>2</m:t>
                              </m:r>
                            </m:sup>
                          </m:sSup>
                          <m:d>
                            <m:dPr>
                              <m:ctrlPr>
                                <a:rPr lang="nl-NL" b="0" i="1" smtClean="0">
                                  <a:latin typeface="Cambria Math"/>
                                  <a:ea typeface="Cambria Math" panose="02040503050406030204" pitchFamily="18" charset="0"/>
                                </a:rPr>
                              </m:ctrlPr>
                            </m:dPr>
                            <m:e>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𝑓</m:t>
                          </m:r>
                          <m:r>
                            <a:rPr lang="nl-NL" b="0" i="1" smtClean="0">
                              <a:latin typeface="Cambria Math" panose="02040503050406030204" pitchFamily="18" charset="0"/>
                              <a:ea typeface="Cambria Math" panose="02040503050406030204" pitchFamily="18" charset="0"/>
                            </a:rPr>
                            <m:t>∈</m:t>
                          </m:r>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𝐿</m:t>
                              </m:r>
                            </m:e>
                            <m:sup>
                              <m:r>
                                <a:rPr lang="nl-NL" b="0" i="1" smtClean="0">
                                  <a:latin typeface="Cambria Math" panose="02040503050406030204" pitchFamily="18" charset="0"/>
                                  <a:ea typeface="Cambria Math" panose="02040503050406030204" pitchFamily="18" charset="0"/>
                                </a:rPr>
                                <m:t>2</m:t>
                              </m:r>
                            </m:sup>
                          </m:sSup>
                          <m:d>
                            <m:dPr>
                              <m:ctrlPr>
                                <a:rPr lang="nl-NL" b="0" i="1" smtClean="0">
                                  <a:latin typeface="Cambria Math"/>
                                  <a:ea typeface="Cambria Math" panose="02040503050406030204" pitchFamily="18" charset="0"/>
                                </a:rPr>
                              </m:ctrlPr>
                            </m:dPr>
                            <m:e>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e>
                      </m:d>
                    </m:oMath>
                  </m:oMathPara>
                </a14:m>
                <a:endParaRPr lang="nl-NL" b="0"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𝐻</m:t>
                      </m:r>
                      <m:d>
                        <m:dPr>
                          <m:ctrlPr>
                            <a:rPr lang="nl-NL" b="0" i="1" smtClean="0">
                              <a:latin typeface="Cambria Math"/>
                            </a:rPr>
                          </m:ctrlPr>
                        </m:dPr>
                        <m:e>
                          <m:r>
                            <a:rPr lang="nl-NL" b="0" i="1" smtClean="0">
                              <a:latin typeface="Cambria Math" panose="02040503050406030204" pitchFamily="18" charset="0"/>
                            </a:rPr>
                            <m:t>𝑑𝑖𝑣</m:t>
                          </m:r>
                          <m:r>
                            <a:rPr lang="nl-NL" b="0" i="1" smtClean="0">
                              <a:latin typeface="Cambria Math" panose="02040503050406030204" pitchFamily="18" charset="0"/>
                            </a:rPr>
                            <m:t>,</m:t>
                          </m:r>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r>
                        <a:rPr lang="nl-NL" b="0" i="1" smtClean="0">
                          <a:latin typeface="Cambria Math" panose="02040503050406030204" pitchFamily="18" charset="0"/>
                          <a:ea typeface="Cambria Math" panose="02040503050406030204" pitchFamily="18" charset="0"/>
                        </a:rPr>
                        <m:t>=</m:t>
                      </m:r>
                      <m:d>
                        <m:dPr>
                          <m:begChr m:val="{"/>
                          <m:endChr m:val="}"/>
                          <m:ctrlPr>
                            <a:rPr lang="nl-NL" b="0" i="1" smtClean="0">
                              <a:latin typeface="Cambria Math"/>
                              <a:ea typeface="Cambria Math" panose="02040503050406030204" pitchFamily="18" charset="0"/>
                            </a:rPr>
                          </m:ctrlPr>
                        </m:dPr>
                        <m:e>
                          <m:r>
                            <a:rPr lang="nl-NL" b="0" i="1" smtClean="0">
                              <a:latin typeface="Cambria Math" panose="02040503050406030204" pitchFamily="18" charset="0"/>
                              <a:ea typeface="Cambria Math" panose="02040503050406030204" pitchFamily="18" charset="0"/>
                            </a:rPr>
                            <m:t>𝑓</m:t>
                          </m:r>
                          <m:r>
                            <a:rPr lang="nl-NL" b="0" i="1" smtClean="0">
                              <a:latin typeface="Cambria Math" panose="02040503050406030204" pitchFamily="18" charset="0"/>
                              <a:ea typeface="Cambria Math" panose="02040503050406030204" pitchFamily="18" charset="0"/>
                            </a:rPr>
                            <m:t> </m:t>
                          </m:r>
                        </m:e>
                        <m:e>
                          <m:r>
                            <a:rPr lang="nl-NL" b="0" i="1" smtClean="0">
                              <a:latin typeface="Cambria Math" panose="02040503050406030204" pitchFamily="18" charset="0"/>
                              <a:ea typeface="Cambria Math" panose="02040503050406030204" pitchFamily="18" charset="0"/>
                            </a:rPr>
                            <m:t> </m:t>
                          </m:r>
                          <m:r>
                            <a:rPr lang="nl-NL" b="0" i="1" smtClean="0">
                              <a:latin typeface="Cambria Math" panose="02040503050406030204" pitchFamily="18" charset="0"/>
                              <a:ea typeface="Cambria Math" panose="02040503050406030204" pitchFamily="18" charset="0"/>
                            </a:rPr>
                            <m:t>𝑓</m:t>
                          </m:r>
                          <m:r>
                            <a:rPr lang="nl-NL" b="0" i="1" smtClean="0">
                              <a:latin typeface="Cambria Math" panose="02040503050406030204" pitchFamily="18" charset="0"/>
                              <a:ea typeface="Cambria Math" panose="02040503050406030204" pitchFamily="18" charset="0"/>
                            </a:rPr>
                            <m:t>∈</m:t>
                          </m:r>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𝐿</m:t>
                              </m:r>
                            </m:e>
                            <m:sup>
                              <m:r>
                                <a:rPr lang="nl-NL" b="0" i="1" smtClean="0">
                                  <a:latin typeface="Cambria Math" panose="02040503050406030204" pitchFamily="18" charset="0"/>
                                  <a:ea typeface="Cambria Math" panose="02040503050406030204" pitchFamily="18" charset="0"/>
                                </a:rPr>
                                <m:t>2</m:t>
                              </m:r>
                            </m:sup>
                          </m:sSup>
                          <m:d>
                            <m:dPr>
                              <m:ctrlPr>
                                <a:rPr lang="nl-NL" b="0" i="1" smtClean="0">
                                  <a:latin typeface="Cambria Math"/>
                                  <a:ea typeface="Cambria Math" panose="02040503050406030204" pitchFamily="18" charset="0"/>
                                </a:rPr>
                              </m:ctrlPr>
                            </m:dPr>
                            <m:e>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r>
                            <a:rPr lang="nl-NL" b="0" i="1" smtClean="0">
                              <a:latin typeface="Cambria Math" panose="02040503050406030204" pitchFamily="18" charset="0"/>
                              <a:ea typeface="Cambria Math" panose="02040503050406030204" pitchFamily="18" charset="0"/>
                            </a:rPr>
                            <m:t>∧ </m:t>
                          </m:r>
                          <m:r>
                            <a:rPr lang="nl-NL" b="0" i="0"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𝑓</m:t>
                          </m:r>
                          <m:r>
                            <a:rPr lang="nl-NL" b="0" i="1" smtClean="0">
                              <a:latin typeface="Cambria Math" panose="02040503050406030204" pitchFamily="18" charset="0"/>
                              <a:ea typeface="Cambria Math" panose="02040503050406030204" pitchFamily="18" charset="0"/>
                            </a:rPr>
                            <m:t>∈</m:t>
                          </m:r>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𝐿</m:t>
                              </m:r>
                            </m:e>
                            <m:sup>
                              <m:r>
                                <a:rPr lang="nl-NL" b="0" i="1" smtClean="0">
                                  <a:latin typeface="Cambria Math" panose="02040503050406030204" pitchFamily="18" charset="0"/>
                                  <a:ea typeface="Cambria Math" panose="02040503050406030204" pitchFamily="18" charset="0"/>
                                </a:rPr>
                                <m:t>2</m:t>
                              </m:r>
                            </m:sup>
                          </m:sSup>
                          <m:d>
                            <m:dPr>
                              <m:ctrlPr>
                                <a:rPr lang="nl-NL" b="0" i="1" smtClean="0">
                                  <a:latin typeface="Cambria Math"/>
                                  <a:ea typeface="Cambria Math" panose="02040503050406030204" pitchFamily="18" charset="0"/>
                                </a:rPr>
                              </m:ctrlPr>
                            </m:dPr>
                            <m:e>
                              <m:sSup>
                                <m:sSupPr>
                                  <m:ctrlPr>
                                    <a:rPr lang="nl-NL" b="0" i="1" smtClean="0">
                                      <a:latin typeface="Cambria Math"/>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ℝ</m:t>
                                  </m:r>
                                </m:e>
                                <m:sup>
                                  <m:r>
                                    <a:rPr lang="nl-NL" b="0" i="1" smtClean="0">
                                      <a:latin typeface="Cambria Math" panose="02040503050406030204" pitchFamily="18" charset="0"/>
                                      <a:ea typeface="Cambria Math" panose="02040503050406030204" pitchFamily="18" charset="0"/>
                                    </a:rPr>
                                    <m:t>3</m:t>
                                  </m:r>
                                </m:sup>
                              </m:sSup>
                            </m:e>
                          </m:d>
                        </m:e>
                      </m:d>
                    </m:oMath>
                  </m:oMathPara>
                </a14:m>
                <a:endParaRPr lang="nl-NL" dirty="0" smtClean="0"/>
              </a:p>
              <a:p>
                <a:pPr marL="0" indent="0">
                  <a:buNone/>
                </a:pPr>
                <a:r>
                  <a:rPr lang="nl-NL" dirty="0" smtClean="0"/>
                  <a:t/>
                </a:r>
                <a:br>
                  <a:rPr lang="nl-NL" dirty="0" smtClean="0"/>
                </a:br>
                <a:r>
                  <a:rPr lang="nl-NL" dirty="0" smtClean="0"/>
                  <a:t/>
                </a:r>
                <a:br>
                  <a:rPr lang="nl-NL" dirty="0" smtClean="0"/>
                </a:br>
                <a:endParaRPr lang="nl-N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0" t="-2435"/>
                </a:stretch>
              </a:blipFill>
            </p:spPr>
            <p:txBody>
              <a:bodyPr/>
              <a:lstStyle/>
              <a:p>
                <a:r>
                  <a:rPr lang="en-US">
                    <a:noFill/>
                  </a:rPr>
                  <a:t> </a:t>
                </a:r>
              </a:p>
            </p:txBody>
          </p:sp>
        </mc:Fallback>
      </mc:AlternateContent>
    </p:spTree>
    <p:extLst>
      <p:ext uri="{BB962C8B-B14F-4D97-AF65-F5344CB8AC3E}">
        <p14:creationId xmlns:p14="http://schemas.microsoft.com/office/powerpoint/2010/main" val="2352320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Introduction</a:t>
            </a:r>
            <a:endParaRPr lang="nl-NL" dirty="0"/>
          </a:p>
        </p:txBody>
      </p:sp>
      <mc:AlternateContent xmlns:mc="http://schemas.openxmlformats.org/markup-compatibility/2006" xmlns:a14="http://schemas.microsoft.com/office/drawing/2010/main">
        <mc:Choice Requires="a14">
          <p:sp>
            <p:nvSpPr>
              <p:cNvPr id="6" name="TextBox 5"/>
              <p:cNvSpPr txBox="1"/>
              <p:nvPr/>
            </p:nvSpPr>
            <p:spPr>
              <a:xfrm>
                <a:off x="1303248" y="2762607"/>
                <a:ext cx="16712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latin typeface="Cambria Math"/>
                            </a:rPr>
                          </m:ctrlPr>
                        </m:sSubPr>
                        <m:e>
                          <m:r>
                            <a:rPr lang="nl-NL" b="0" i="1" smtClean="0">
                              <a:latin typeface="Cambria Math" panose="02040503050406030204" pitchFamily="18" charset="0"/>
                            </a:rPr>
                            <m:t>𝐵</m:t>
                          </m:r>
                        </m:e>
                        <m:sub>
                          <m:r>
                            <a:rPr lang="nl-NL" b="0" i="1" smtClean="0">
                              <a:latin typeface="Cambria Math" panose="02040503050406030204" pitchFamily="18" charset="0"/>
                            </a:rPr>
                            <m:t>0</m:t>
                          </m:r>
                        </m:sub>
                      </m:sSub>
                      <m:r>
                        <a:rPr lang="nl-NL" b="0" i="1" smtClean="0">
                          <a:latin typeface="Cambria Math" panose="02040503050406030204" pitchFamily="18" charset="0"/>
                        </a:rPr>
                        <m:t>=1.5 </m:t>
                      </m:r>
                      <m:r>
                        <a:rPr lang="nl-NL" b="0" i="1" smtClean="0">
                          <a:latin typeface="Cambria Math" panose="02040503050406030204" pitchFamily="18" charset="0"/>
                        </a:rPr>
                        <m:t>𝑇</m:t>
                      </m:r>
                    </m:oMath>
                  </m:oMathPara>
                </a14:m>
                <a:endParaRPr lang="nl-NL" dirty="0"/>
              </a:p>
            </p:txBody>
          </p:sp>
        </mc:Choice>
        <mc:Fallback xmlns="">
          <p:sp>
            <p:nvSpPr>
              <p:cNvPr id="6" name="TextBox 5"/>
              <p:cNvSpPr txBox="1">
                <a:spLocks noRot="1" noChangeAspect="1" noMove="1" noResize="1" noEditPoints="1" noAdjustHandles="1" noChangeArrowheads="1" noChangeShapeType="1" noTextEdit="1"/>
              </p:cNvSpPr>
              <p:nvPr/>
            </p:nvSpPr>
            <p:spPr>
              <a:xfrm>
                <a:off x="1303248" y="2762607"/>
                <a:ext cx="1671227" cy="461665"/>
              </a:xfrm>
              <a:prstGeom prst="rect">
                <a:avLst/>
              </a:prstGeom>
              <a:blipFill rotWithShape="0">
                <a:blip r:embed="rId3"/>
                <a:stretch>
                  <a:fillRect b="-3947"/>
                </a:stretch>
              </a:blipFill>
            </p:spPr>
            <p:txBody>
              <a:bodyPr/>
              <a:lstStyle/>
              <a:p>
                <a:r>
                  <a:rPr lang="nl-NL">
                    <a:noFill/>
                  </a:rPr>
                  <a:t> </a:t>
                </a:r>
              </a:p>
            </p:txBody>
          </p:sp>
        </mc:Fallback>
      </mc:AlternateContent>
      <p:sp>
        <p:nvSpPr>
          <p:cNvPr id="7" name="Ondertitel 2"/>
          <p:cNvSpPr txBox="1">
            <a:spLocks/>
          </p:cNvSpPr>
          <p:nvPr/>
        </p:nvSpPr>
        <p:spPr bwMode="auto">
          <a:xfrm>
            <a:off x="914400" y="1041400"/>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smtClean="0">
                <a:solidFill>
                  <a:srgbClr val="00A6D6"/>
                </a:solidFill>
                <a:latin typeface="+mj-lt"/>
                <a:ea typeface="ＭＳ Ｐゴシック" charset="-128"/>
              </a:rPr>
              <a:t>RF Interference in MRI</a:t>
            </a:r>
          </a:p>
        </p:txBody>
      </p:sp>
      <mc:AlternateContent xmlns:mc="http://schemas.openxmlformats.org/markup-compatibility/2006" xmlns:a14="http://schemas.microsoft.com/office/drawing/2010/main">
        <mc:Choice Requires="a14">
          <p:sp>
            <p:nvSpPr>
              <p:cNvPr id="9" name="TextBox 8"/>
              <p:cNvSpPr txBox="1"/>
              <p:nvPr/>
            </p:nvSpPr>
            <p:spPr>
              <a:xfrm>
                <a:off x="876895" y="1597979"/>
                <a:ext cx="2097580" cy="8489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i="1" smtClean="0">
                          <a:latin typeface="Cambria Math" panose="02040503050406030204" pitchFamily="18" charset="0"/>
                          <a:ea typeface="Cambria Math" panose="02040503050406030204" pitchFamily="18" charset="0"/>
                        </a:rPr>
                        <m:t>𝜆</m:t>
                      </m:r>
                      <m:r>
                        <a:rPr lang="nl-NL" i="1" smtClean="0">
                          <a:latin typeface="Cambria Math" panose="02040503050406030204" pitchFamily="18" charset="0"/>
                          <a:ea typeface="Cambria Math" panose="02040503050406030204" pitchFamily="18" charset="0"/>
                        </a:rPr>
                        <m:t>∝</m:t>
                      </m:r>
                      <m:f>
                        <m:fPr>
                          <m:ctrlPr>
                            <a:rPr lang="nl-NL" i="1" smtClean="0">
                              <a:latin typeface="Cambria Math"/>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1</m:t>
                          </m:r>
                        </m:num>
                        <m:den>
                          <m:sSub>
                            <m:sSubPr>
                              <m:ctrlPr>
                                <a:rPr lang="nl-NL" b="0" i="1" smtClean="0">
                                  <a:latin typeface="Cambria Math"/>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𝐵</m:t>
                              </m:r>
                            </m:e>
                            <m:sub>
                              <m:r>
                                <a:rPr lang="nl-NL" b="0" i="1" smtClean="0">
                                  <a:latin typeface="Cambria Math" panose="02040503050406030204" pitchFamily="18" charset="0"/>
                                  <a:ea typeface="Cambria Math" panose="02040503050406030204" pitchFamily="18" charset="0"/>
                                </a:rPr>
                                <m:t>0</m:t>
                              </m:r>
                            </m:sub>
                          </m:sSub>
                        </m:den>
                      </m:f>
                    </m:oMath>
                  </m:oMathPara>
                </a14:m>
                <a:endParaRPr lang="nl-NL" dirty="0"/>
              </a:p>
            </p:txBody>
          </p:sp>
        </mc:Choice>
        <mc:Fallback xmlns="">
          <p:sp>
            <p:nvSpPr>
              <p:cNvPr id="9" name="TextBox 8"/>
              <p:cNvSpPr txBox="1">
                <a:spLocks noRot="1" noChangeAspect="1" noMove="1" noResize="1" noEditPoints="1" noAdjustHandles="1" noChangeArrowheads="1" noChangeShapeType="1" noTextEdit="1"/>
              </p:cNvSpPr>
              <p:nvPr/>
            </p:nvSpPr>
            <p:spPr>
              <a:xfrm>
                <a:off x="876895" y="1597979"/>
                <a:ext cx="2097580" cy="848950"/>
              </a:xfrm>
              <a:prstGeom prst="rect">
                <a:avLst/>
              </a:prstGeom>
              <a:blipFill rotWithShape="0">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53848" y="2762607"/>
                <a:ext cx="16712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latin typeface="Cambria Math"/>
                            </a:rPr>
                          </m:ctrlPr>
                        </m:sSubPr>
                        <m:e>
                          <m:r>
                            <a:rPr lang="nl-NL" b="0" i="1" smtClean="0">
                              <a:latin typeface="Cambria Math" panose="02040503050406030204" pitchFamily="18" charset="0"/>
                            </a:rPr>
                            <m:t>𝐵</m:t>
                          </m:r>
                        </m:e>
                        <m:sub>
                          <m:r>
                            <a:rPr lang="nl-NL" b="0" i="1" smtClean="0">
                              <a:latin typeface="Cambria Math" panose="02040503050406030204" pitchFamily="18" charset="0"/>
                            </a:rPr>
                            <m:t>0</m:t>
                          </m:r>
                        </m:sub>
                      </m:sSub>
                      <m:r>
                        <a:rPr lang="nl-NL" b="0" i="1" smtClean="0">
                          <a:latin typeface="Cambria Math" panose="02040503050406030204" pitchFamily="18" charset="0"/>
                        </a:rPr>
                        <m:t>=3.0 </m:t>
                      </m:r>
                      <m:r>
                        <a:rPr lang="nl-NL" b="0" i="1" smtClean="0">
                          <a:latin typeface="Cambria Math" panose="02040503050406030204" pitchFamily="18" charset="0"/>
                        </a:rPr>
                        <m:t>𝑇</m:t>
                      </m:r>
                    </m:oMath>
                  </m:oMathPara>
                </a14:m>
                <a:endParaRPr lang="nl-NL" dirty="0"/>
              </a:p>
            </p:txBody>
          </p:sp>
        </mc:Choice>
        <mc:Fallback xmlns="">
          <p:sp>
            <p:nvSpPr>
              <p:cNvPr id="10" name="TextBox 9"/>
              <p:cNvSpPr txBox="1">
                <a:spLocks noRot="1" noChangeAspect="1" noMove="1" noResize="1" noEditPoints="1" noAdjustHandles="1" noChangeArrowheads="1" noChangeShapeType="1" noTextEdit="1"/>
              </p:cNvSpPr>
              <p:nvPr/>
            </p:nvSpPr>
            <p:spPr>
              <a:xfrm>
                <a:off x="3753848" y="2762607"/>
                <a:ext cx="1671227" cy="461665"/>
              </a:xfrm>
              <a:prstGeom prst="rect">
                <a:avLst/>
              </a:prstGeom>
              <a:blipFill rotWithShape="0">
                <a:blip r:embed="rId5"/>
                <a:stretch>
                  <a:fillRect b="-3947"/>
                </a:stretch>
              </a:blipFill>
            </p:spPr>
            <p:txBody>
              <a:bodyPr/>
              <a:lstStyle/>
              <a:p>
                <a:r>
                  <a:rPr lang="nl-NL">
                    <a:noFill/>
                  </a:rPr>
                  <a:t> </a:t>
                </a:r>
              </a:p>
            </p:txBody>
          </p:sp>
        </mc:Fallback>
      </mc:AlternateContent>
      <p:pic>
        <p:nvPicPr>
          <p:cNvPr id="11" name="Content Placeholder 10"/>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019176" y="3300454"/>
            <a:ext cx="2400300" cy="2706603"/>
          </a:xfr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8697" y="3300454"/>
            <a:ext cx="2394731" cy="270660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2649" y="3300454"/>
            <a:ext cx="2402701" cy="2714885"/>
          </a:xfrm>
          <a:prstGeom prst="rect">
            <a:avLst/>
          </a:prstGeom>
        </p:spPr>
      </p:pic>
    </p:spTree>
    <p:extLst>
      <p:ext uri="{BB962C8B-B14F-4D97-AF65-F5344CB8AC3E}">
        <p14:creationId xmlns:p14="http://schemas.microsoft.com/office/powerpoint/2010/main" val="9253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601" y="678754"/>
            <a:ext cx="3153360" cy="2934726"/>
          </a:xfrm>
        </p:spPr>
      </p:pic>
      <p:grpSp>
        <p:nvGrpSpPr>
          <p:cNvPr id="5" name="Group 10"/>
          <p:cNvGrpSpPr/>
          <p:nvPr/>
        </p:nvGrpSpPr>
        <p:grpSpPr>
          <a:xfrm>
            <a:off x="5255545" y="304800"/>
            <a:ext cx="2423927" cy="3196806"/>
            <a:chOff x="6913065" y="1664700"/>
            <a:chExt cx="1656045" cy="208844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065" y="1664700"/>
              <a:ext cx="1656045" cy="208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13"/>
            <p:cNvCxnSpPr/>
            <p:nvPr/>
          </p:nvCxnSpPr>
          <p:spPr bwMode="auto">
            <a:xfrm>
              <a:off x="7020272" y="1844824"/>
              <a:ext cx="144016" cy="721905"/>
            </a:xfrm>
            <a:prstGeom prst="straightConnector1">
              <a:avLst/>
            </a:prstGeom>
            <a:solidFill>
              <a:schemeClr val="accent1"/>
            </a:solidFill>
            <a:ln w="381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18"/>
            <p:cNvCxnSpPr/>
            <p:nvPr/>
          </p:nvCxnSpPr>
          <p:spPr bwMode="auto">
            <a:xfrm flipH="1">
              <a:off x="8244408" y="1916832"/>
              <a:ext cx="216024" cy="721905"/>
            </a:xfrm>
            <a:prstGeom prst="straightConnector1">
              <a:avLst/>
            </a:prstGeom>
            <a:solidFill>
              <a:schemeClr val="accent1"/>
            </a:solidFill>
            <a:ln w="381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387" y="3654006"/>
            <a:ext cx="4858742" cy="2359726"/>
          </a:xfrm>
          <a:prstGeom prst="rect">
            <a:avLst/>
          </a:prstGeom>
        </p:spPr>
      </p:pic>
      <p:cxnSp>
        <p:nvCxnSpPr>
          <p:cNvPr id="11" name="Straight Arrow Connector 10"/>
          <p:cNvCxnSpPr/>
          <p:nvPr/>
        </p:nvCxnSpPr>
        <p:spPr bwMode="auto">
          <a:xfrm flipH="1">
            <a:off x="3248025" y="3875179"/>
            <a:ext cx="381000" cy="918164"/>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bwMode="auto">
          <a:xfrm>
            <a:off x="5817027" y="3875179"/>
            <a:ext cx="381000" cy="918164"/>
          </a:xfrm>
          <a:prstGeom prst="straightConnector1">
            <a:avLst/>
          </a:prstGeom>
          <a:ln>
            <a:solidFill>
              <a:srgbClr val="FFFF00"/>
            </a:solidFill>
            <a:headEnd type="none" w="med" len="med"/>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0132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917575" y="457200"/>
            <a:ext cx="7159625" cy="627063"/>
          </a:xfrm>
        </p:spPr>
        <p:txBody>
          <a:bodyPr/>
          <a:lstStyle/>
          <a:p>
            <a:pPr>
              <a:defRPr/>
            </a:pPr>
            <a:r>
              <a:rPr lang="nl-NL" altLang="nl-NL" dirty="0" err="1" smtClean="0">
                <a:ea typeface="ＭＳ Ｐゴシック" pitchFamily="34" charset="-128"/>
              </a:rPr>
              <a:t>Introduction</a:t>
            </a:r>
            <a:endParaRPr lang="nl-NL" altLang="nl-NL" dirty="0" smtClean="0">
              <a:ea typeface="ＭＳ Ｐゴシック" pitchFamily="34" charset="-128"/>
            </a:endParaRPr>
          </a:p>
        </p:txBody>
      </p:sp>
      <p:sp>
        <p:nvSpPr>
          <p:cNvPr id="5123" name="Content Placeholder 4"/>
          <p:cNvSpPr>
            <a:spLocks noGrp="1"/>
          </p:cNvSpPr>
          <p:nvPr>
            <p:ph idx="1"/>
          </p:nvPr>
        </p:nvSpPr>
        <p:spPr>
          <a:xfrm>
            <a:off x="3848100" y="311150"/>
            <a:ext cx="4616450" cy="1546225"/>
          </a:xfrm>
        </p:spPr>
        <p:txBody>
          <a:bodyPr/>
          <a:lstStyle/>
          <a:p>
            <a:pPr marL="0" indent="0">
              <a:buFontTx/>
              <a:buNone/>
            </a:pPr>
            <a:endParaRPr lang="nl-NL" altLang="nl-NL" smtClean="0">
              <a:ea typeface="ＭＳ Ｐゴシック" panose="020B0600070205080204" pitchFamily="34" charset="-128"/>
            </a:endParaRPr>
          </a:p>
          <a:p>
            <a:pPr marL="0" indent="0"/>
            <a:endParaRPr lang="nl-NL" altLang="nl-NL" smtClean="0">
              <a:ea typeface="ＭＳ Ｐゴシック" panose="020B0600070205080204" pitchFamily="34" charset="-128"/>
            </a:endParaRPr>
          </a:p>
        </p:txBody>
      </p:sp>
      <p:sp>
        <p:nvSpPr>
          <p:cNvPr id="6" name="Ondertitel 2"/>
          <p:cNvSpPr txBox="1">
            <a:spLocks/>
          </p:cNvSpPr>
          <p:nvPr/>
        </p:nvSpPr>
        <p:spPr bwMode="auto">
          <a:xfrm>
            <a:off x="914400" y="1041400"/>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smtClean="0">
                <a:solidFill>
                  <a:srgbClr val="00A6D6"/>
                </a:solidFill>
                <a:latin typeface="+mj-lt"/>
                <a:ea typeface="ＭＳ Ｐゴシック" charset="-128"/>
              </a:rPr>
              <a:t>The Effect of </a:t>
            </a:r>
            <a:r>
              <a:rPr lang="nl-NL" altLang="nl-NL" sz="2000" dirty="0" err="1" smtClean="0">
                <a:solidFill>
                  <a:srgbClr val="00A6D6"/>
                </a:solidFill>
                <a:latin typeface="+mj-lt"/>
                <a:ea typeface="ＭＳ Ｐゴシック" charset="-128"/>
              </a:rPr>
              <a:t>Dielectric</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Pads</a:t>
            </a:r>
            <a:endParaRPr lang="nl-NL" altLang="nl-NL" sz="2000" dirty="0" smtClean="0">
              <a:solidFill>
                <a:srgbClr val="00A6D6"/>
              </a:solidFill>
              <a:latin typeface="+mj-lt"/>
              <a:ea typeface="ＭＳ Ｐゴシック" charset="-128"/>
            </a:endParaRPr>
          </a:p>
        </p:txBody>
      </p:sp>
      <p:pic>
        <p:nvPicPr>
          <p:cNvPr id="512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11375"/>
            <a:ext cx="5659438"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Introduction</a:t>
            </a:r>
            <a:endParaRPr lang="nl-NL"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595" y="4359496"/>
            <a:ext cx="5651013" cy="140558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9644" b="23555"/>
          <a:stretch/>
        </p:blipFill>
        <p:spPr>
          <a:xfrm>
            <a:off x="2417354" y="2052727"/>
            <a:ext cx="4293494" cy="1212979"/>
          </a:xfrm>
          <a:prstGeom prst="rect">
            <a:avLst/>
          </a:prstGeom>
        </p:spPr>
      </p:pic>
      <p:sp>
        <p:nvSpPr>
          <p:cNvPr id="9" name="TextBox 8"/>
          <p:cNvSpPr txBox="1"/>
          <p:nvPr/>
        </p:nvSpPr>
        <p:spPr>
          <a:xfrm>
            <a:off x="2465447" y="3866154"/>
            <a:ext cx="1845955" cy="461665"/>
          </a:xfrm>
          <a:prstGeom prst="rect">
            <a:avLst/>
          </a:prstGeom>
          <a:noFill/>
        </p:spPr>
        <p:txBody>
          <a:bodyPr wrap="none" rtlCol="0">
            <a:spAutoFit/>
          </a:bodyPr>
          <a:lstStyle/>
          <a:p>
            <a:r>
              <a:rPr lang="nl-NL" dirty="0" smtClean="0">
                <a:latin typeface="+mn-lt"/>
              </a:rPr>
              <a:t>Without pad</a:t>
            </a:r>
            <a:endParaRPr lang="nl-NL" dirty="0">
              <a:latin typeface="+mn-lt"/>
            </a:endParaRPr>
          </a:p>
        </p:txBody>
      </p:sp>
      <p:sp>
        <p:nvSpPr>
          <p:cNvPr id="10" name="TextBox 9"/>
          <p:cNvSpPr txBox="1"/>
          <p:nvPr/>
        </p:nvSpPr>
        <p:spPr>
          <a:xfrm>
            <a:off x="4574125" y="3866154"/>
            <a:ext cx="1405128" cy="461665"/>
          </a:xfrm>
          <a:prstGeom prst="rect">
            <a:avLst/>
          </a:prstGeom>
          <a:noFill/>
        </p:spPr>
        <p:txBody>
          <a:bodyPr wrap="none" rtlCol="0">
            <a:spAutoFit/>
          </a:bodyPr>
          <a:lstStyle/>
          <a:p>
            <a:r>
              <a:rPr lang="nl-NL" dirty="0" err="1" smtClean="0">
                <a:latin typeface="+mn-lt"/>
              </a:rPr>
              <a:t>With</a:t>
            </a:r>
            <a:r>
              <a:rPr lang="nl-NL" dirty="0" smtClean="0">
                <a:latin typeface="+mn-lt"/>
              </a:rPr>
              <a:t> pad</a:t>
            </a:r>
            <a:endParaRPr lang="nl-NL" dirty="0">
              <a:latin typeface="+mn-lt"/>
            </a:endParaRPr>
          </a:p>
        </p:txBody>
      </p:sp>
      <p:sp>
        <p:nvSpPr>
          <p:cNvPr id="11" name="TextBox 10"/>
          <p:cNvSpPr txBox="1"/>
          <p:nvPr/>
        </p:nvSpPr>
        <p:spPr>
          <a:xfrm>
            <a:off x="4574125" y="1451910"/>
            <a:ext cx="1405128" cy="461665"/>
          </a:xfrm>
          <a:prstGeom prst="rect">
            <a:avLst/>
          </a:prstGeom>
          <a:noFill/>
        </p:spPr>
        <p:txBody>
          <a:bodyPr wrap="none" rtlCol="0">
            <a:spAutoFit/>
          </a:bodyPr>
          <a:lstStyle/>
          <a:p>
            <a:r>
              <a:rPr lang="nl-NL" dirty="0" err="1" smtClean="0">
                <a:latin typeface="+mn-lt"/>
              </a:rPr>
              <a:t>With</a:t>
            </a:r>
            <a:r>
              <a:rPr lang="nl-NL" dirty="0" smtClean="0">
                <a:latin typeface="+mn-lt"/>
              </a:rPr>
              <a:t> pad</a:t>
            </a:r>
            <a:endParaRPr lang="nl-NL" dirty="0">
              <a:latin typeface="+mn-lt"/>
            </a:endParaRPr>
          </a:p>
        </p:txBody>
      </p:sp>
      <p:sp>
        <p:nvSpPr>
          <p:cNvPr id="12" name="TextBox 11"/>
          <p:cNvSpPr txBox="1"/>
          <p:nvPr/>
        </p:nvSpPr>
        <p:spPr>
          <a:xfrm>
            <a:off x="2465447" y="1453751"/>
            <a:ext cx="1845955" cy="461665"/>
          </a:xfrm>
          <a:prstGeom prst="rect">
            <a:avLst/>
          </a:prstGeom>
          <a:noFill/>
        </p:spPr>
        <p:txBody>
          <a:bodyPr wrap="none" rtlCol="0">
            <a:spAutoFit/>
          </a:bodyPr>
          <a:lstStyle/>
          <a:p>
            <a:r>
              <a:rPr lang="nl-NL" dirty="0" smtClean="0">
                <a:latin typeface="+mn-lt"/>
              </a:rPr>
              <a:t>Without pad</a:t>
            </a:r>
            <a:endParaRPr lang="nl-NL" dirty="0">
              <a:latin typeface="+mn-lt"/>
            </a:endParaRPr>
          </a:p>
        </p:txBody>
      </p:sp>
      <p:sp>
        <p:nvSpPr>
          <p:cNvPr id="13" name="Ondertitel 2"/>
          <p:cNvSpPr txBox="1">
            <a:spLocks/>
          </p:cNvSpPr>
          <p:nvPr/>
        </p:nvSpPr>
        <p:spPr bwMode="auto">
          <a:xfrm>
            <a:off x="917575" y="982409"/>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smtClean="0">
                <a:solidFill>
                  <a:srgbClr val="00A6D6"/>
                </a:solidFill>
                <a:latin typeface="+mj-lt"/>
                <a:ea typeface="ＭＳ Ｐゴシック" charset="-128"/>
              </a:rPr>
              <a:t>The Effect of </a:t>
            </a:r>
            <a:r>
              <a:rPr lang="nl-NL" altLang="nl-NL" sz="2000" dirty="0" err="1" smtClean="0">
                <a:solidFill>
                  <a:srgbClr val="00A6D6"/>
                </a:solidFill>
                <a:latin typeface="+mj-lt"/>
                <a:ea typeface="ＭＳ Ｐゴシック" charset="-128"/>
              </a:rPr>
              <a:t>Dielectric</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Pads</a:t>
            </a:r>
            <a:endParaRPr lang="nl-NL" altLang="nl-NL" sz="2000" dirty="0" smtClean="0">
              <a:solidFill>
                <a:srgbClr val="00A6D6"/>
              </a:solidFill>
              <a:latin typeface="+mj-lt"/>
              <a:ea typeface="ＭＳ Ｐゴシック" charset="-128"/>
            </a:endParaRPr>
          </a:p>
        </p:txBody>
      </p:sp>
    </p:spTree>
    <p:extLst>
      <p:ext uri="{BB962C8B-B14F-4D97-AF65-F5344CB8AC3E}">
        <p14:creationId xmlns:p14="http://schemas.microsoft.com/office/powerpoint/2010/main" val="2172459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917575" y="457200"/>
            <a:ext cx="7159625" cy="627063"/>
          </a:xfrm>
        </p:spPr>
        <p:txBody>
          <a:bodyPr/>
          <a:lstStyle/>
          <a:p>
            <a:pPr>
              <a:defRPr/>
            </a:pPr>
            <a:r>
              <a:rPr lang="nl-NL" altLang="nl-NL" dirty="0" err="1" smtClean="0">
                <a:ea typeface="ＭＳ Ｐゴシック" pitchFamily="34" charset="-128"/>
              </a:rPr>
              <a:t>Introduction</a:t>
            </a:r>
            <a:endParaRPr lang="nl-NL" altLang="nl-NL" dirty="0" smtClean="0">
              <a:ea typeface="ＭＳ Ｐゴシック" pitchFamily="34" charset="-128"/>
            </a:endParaRPr>
          </a:p>
        </p:txBody>
      </p:sp>
      <p:sp>
        <p:nvSpPr>
          <p:cNvPr id="6147" name="Content Placeholder 4"/>
          <p:cNvSpPr>
            <a:spLocks noGrp="1"/>
          </p:cNvSpPr>
          <p:nvPr>
            <p:ph idx="1"/>
          </p:nvPr>
        </p:nvSpPr>
        <p:spPr>
          <a:xfrm>
            <a:off x="3848100" y="311150"/>
            <a:ext cx="4616450" cy="1546225"/>
          </a:xfrm>
        </p:spPr>
        <p:txBody>
          <a:bodyPr/>
          <a:lstStyle/>
          <a:p>
            <a:pPr marL="0" indent="0">
              <a:buFontTx/>
              <a:buNone/>
            </a:pPr>
            <a:endParaRPr lang="nl-NL" altLang="nl-NL" smtClean="0">
              <a:ea typeface="ＭＳ Ｐゴシック" panose="020B0600070205080204" pitchFamily="34" charset="-128"/>
            </a:endParaRPr>
          </a:p>
          <a:p>
            <a:pPr marL="0" indent="0"/>
            <a:endParaRPr lang="nl-NL" altLang="nl-NL" smtClean="0">
              <a:ea typeface="ＭＳ Ｐゴシック" panose="020B0600070205080204" pitchFamily="34" charset="-128"/>
            </a:endParaRPr>
          </a:p>
        </p:txBody>
      </p:sp>
      <p:sp>
        <p:nvSpPr>
          <p:cNvPr id="6" name="Ondertitel 2"/>
          <p:cNvSpPr txBox="1">
            <a:spLocks/>
          </p:cNvSpPr>
          <p:nvPr/>
        </p:nvSpPr>
        <p:spPr bwMode="auto">
          <a:xfrm>
            <a:off x="914400" y="1041400"/>
            <a:ext cx="6781800" cy="474663"/>
          </a:xfrm>
          <a:prstGeom prst="rect">
            <a:avLst/>
          </a:prstGeom>
          <a:noFill/>
          <a:ln w="9525">
            <a:noFill/>
            <a:miter lim="800000"/>
            <a:headEnd/>
            <a:tailEnd/>
          </a:ln>
        </p:spPr>
        <p:txBody>
          <a:bodyPr lIns="0" tIns="0" rIns="0" bIns="0"/>
          <a:lstStyle>
            <a:lvl1pPr eaLnBrk="0" hangingPunct="0">
              <a:defRPr sz="2400">
                <a:solidFill>
                  <a:schemeClr val="tx1"/>
                </a:solidFill>
                <a:latin typeface="Tahoma" charset="0"/>
                <a:cs typeface="Arial" charset="0"/>
              </a:defRPr>
            </a:lvl1pPr>
            <a:lvl2pPr marL="37931725" indent="-37474525" eaLnBrk="0" hangingPunct="0">
              <a:defRPr sz="2400">
                <a:solidFill>
                  <a:schemeClr val="tx1"/>
                </a:solidFill>
                <a:latin typeface="Tahoma" charset="0"/>
                <a:cs typeface="Arial" charset="0"/>
              </a:defRPr>
            </a:lvl2pPr>
            <a:lvl3pPr eaLnBrk="0" hangingPunct="0">
              <a:defRPr sz="2400">
                <a:solidFill>
                  <a:schemeClr val="tx1"/>
                </a:solidFill>
                <a:latin typeface="Tahoma" charset="0"/>
                <a:cs typeface="Arial" charset="0"/>
              </a:defRPr>
            </a:lvl3pPr>
            <a:lvl4pPr eaLnBrk="0" hangingPunct="0">
              <a:defRPr sz="2400">
                <a:solidFill>
                  <a:schemeClr val="tx1"/>
                </a:solidFill>
                <a:latin typeface="Tahoma" charset="0"/>
                <a:cs typeface="Arial" charset="0"/>
              </a:defRPr>
            </a:lvl4pPr>
            <a:lvl5pPr eaLnBrk="0" hangingPunct="0">
              <a:defRPr sz="2400">
                <a:solidFill>
                  <a:schemeClr val="tx1"/>
                </a:solidFill>
                <a:latin typeface="Tahoma" charset="0"/>
                <a:cs typeface="Arial" charset="0"/>
              </a:defRPr>
            </a:lvl5pPr>
            <a:lvl6pPr marL="457200" eaLnBrk="0" fontAlgn="base" hangingPunct="0">
              <a:spcBef>
                <a:spcPct val="0"/>
              </a:spcBef>
              <a:spcAft>
                <a:spcPct val="0"/>
              </a:spcAft>
              <a:defRPr sz="2400">
                <a:solidFill>
                  <a:schemeClr val="tx1"/>
                </a:solidFill>
                <a:latin typeface="Tahoma" charset="0"/>
                <a:cs typeface="Arial" charset="0"/>
              </a:defRPr>
            </a:lvl6pPr>
            <a:lvl7pPr marL="914400" eaLnBrk="0" fontAlgn="base" hangingPunct="0">
              <a:spcBef>
                <a:spcPct val="0"/>
              </a:spcBef>
              <a:spcAft>
                <a:spcPct val="0"/>
              </a:spcAft>
              <a:defRPr sz="2400">
                <a:solidFill>
                  <a:schemeClr val="tx1"/>
                </a:solidFill>
                <a:latin typeface="Tahoma" charset="0"/>
                <a:cs typeface="Arial" charset="0"/>
              </a:defRPr>
            </a:lvl7pPr>
            <a:lvl8pPr marL="1371600" eaLnBrk="0" fontAlgn="base" hangingPunct="0">
              <a:spcBef>
                <a:spcPct val="0"/>
              </a:spcBef>
              <a:spcAft>
                <a:spcPct val="0"/>
              </a:spcAft>
              <a:defRPr sz="2400">
                <a:solidFill>
                  <a:schemeClr val="tx1"/>
                </a:solidFill>
                <a:latin typeface="Tahoma" charset="0"/>
                <a:cs typeface="Arial" charset="0"/>
              </a:defRPr>
            </a:lvl8pPr>
            <a:lvl9pPr marL="1828800" eaLnBrk="0" fontAlgn="base" hangingPunct="0">
              <a:spcBef>
                <a:spcPct val="0"/>
              </a:spcBef>
              <a:spcAft>
                <a:spcPct val="0"/>
              </a:spcAft>
              <a:defRPr sz="2400">
                <a:solidFill>
                  <a:schemeClr val="tx1"/>
                </a:solidFill>
                <a:latin typeface="Tahoma" charset="0"/>
                <a:cs typeface="Arial" charset="0"/>
              </a:defRPr>
            </a:lvl9pPr>
          </a:lstStyle>
          <a:p>
            <a:pPr>
              <a:lnSpc>
                <a:spcPts val="2500"/>
              </a:lnSpc>
              <a:buClr>
                <a:srgbClr val="00A6D6"/>
              </a:buClr>
              <a:defRPr/>
            </a:pPr>
            <a:r>
              <a:rPr lang="nl-NL" altLang="nl-NL" sz="2000" dirty="0" smtClean="0">
                <a:solidFill>
                  <a:srgbClr val="00A6D6"/>
                </a:solidFill>
                <a:latin typeface="+mj-lt"/>
                <a:ea typeface="ＭＳ Ｐゴシック" charset="-128"/>
              </a:rPr>
              <a:t>Design Procedure: </a:t>
            </a:r>
            <a:r>
              <a:rPr lang="nl-NL" altLang="nl-NL" sz="2000" dirty="0" err="1" smtClean="0">
                <a:solidFill>
                  <a:srgbClr val="00A6D6"/>
                </a:solidFill>
                <a:latin typeface="+mj-lt"/>
                <a:ea typeface="ＭＳ Ｐゴシック" charset="-128"/>
              </a:rPr>
              <a:t>Numerical</a:t>
            </a:r>
            <a:r>
              <a:rPr lang="nl-NL" altLang="nl-NL" sz="2000" dirty="0" smtClean="0">
                <a:solidFill>
                  <a:srgbClr val="00A6D6"/>
                </a:solidFill>
                <a:latin typeface="+mj-lt"/>
                <a:ea typeface="ＭＳ Ｐゴシック" charset="-128"/>
              </a:rPr>
              <a:t> </a:t>
            </a:r>
            <a:r>
              <a:rPr lang="nl-NL" altLang="nl-NL" sz="2000" dirty="0" err="1" smtClean="0">
                <a:solidFill>
                  <a:srgbClr val="00A6D6"/>
                </a:solidFill>
                <a:latin typeface="+mj-lt"/>
                <a:ea typeface="ＭＳ Ｐゴシック" charset="-128"/>
              </a:rPr>
              <a:t>Modeling</a:t>
            </a:r>
            <a:endParaRPr lang="nl-NL" altLang="nl-NL" sz="2000" dirty="0" smtClean="0">
              <a:solidFill>
                <a:srgbClr val="00A6D6"/>
              </a:solidFill>
              <a:latin typeface="+mj-lt"/>
              <a:ea typeface="ＭＳ Ｐゴシック" charset="-128"/>
            </a:endParaRPr>
          </a:p>
        </p:txBody>
      </p:sp>
      <p:pic>
        <p:nvPicPr>
          <p:cNvPr id="61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836" y="1668463"/>
            <a:ext cx="7422364"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Challenges</a:t>
            </a:r>
            <a:endParaRPr lang="nl-NL" dirty="0"/>
          </a:p>
        </p:txBody>
      </p:sp>
      <p:sp>
        <p:nvSpPr>
          <p:cNvPr id="5" name="Content Placeholder 4"/>
          <p:cNvSpPr>
            <a:spLocks noGrp="1"/>
          </p:cNvSpPr>
          <p:nvPr>
            <p:ph idx="1"/>
          </p:nvPr>
        </p:nvSpPr>
        <p:spPr/>
        <p:txBody>
          <a:bodyPr/>
          <a:lstStyle/>
          <a:p>
            <a:r>
              <a:rPr lang="nl-NL" dirty="0" smtClean="0"/>
              <a:t>Strong (</a:t>
            </a:r>
            <a:r>
              <a:rPr lang="nl-NL" dirty="0" err="1" smtClean="0"/>
              <a:t>localised</a:t>
            </a:r>
            <a:r>
              <a:rPr lang="nl-NL" dirty="0" smtClean="0"/>
              <a:t>) </a:t>
            </a:r>
            <a:r>
              <a:rPr lang="nl-NL" dirty="0" err="1" smtClean="0"/>
              <a:t>inhomogeneities</a:t>
            </a:r>
            <a:r>
              <a:rPr lang="nl-NL" dirty="0" smtClean="0"/>
              <a:t> in medium parameters</a:t>
            </a:r>
          </a:p>
          <a:p>
            <a:r>
              <a:rPr lang="nl-NL" dirty="0" smtClean="0"/>
              <a:t>Large </a:t>
            </a:r>
            <a:r>
              <a:rPr lang="nl-NL" dirty="0" err="1" smtClean="0"/>
              <a:t>computational</a:t>
            </a:r>
            <a:r>
              <a:rPr lang="nl-NL" dirty="0" smtClean="0"/>
              <a:t> domain </a:t>
            </a:r>
            <a:r>
              <a:rPr lang="nl-NL" dirty="0" err="1" smtClean="0"/>
              <a:t>due</a:t>
            </a:r>
            <a:r>
              <a:rPr lang="nl-NL" dirty="0" smtClean="0"/>
              <a:t> </a:t>
            </a:r>
            <a:r>
              <a:rPr lang="nl-NL" dirty="0" err="1" smtClean="0"/>
              <a:t>to</a:t>
            </a:r>
            <a:r>
              <a:rPr lang="nl-NL" dirty="0" smtClean="0"/>
              <a:t> the body model</a:t>
            </a:r>
          </a:p>
          <a:p>
            <a:r>
              <a:rPr lang="nl-NL" dirty="0" smtClean="0"/>
              <a:t>Accurate </a:t>
            </a:r>
            <a:r>
              <a:rPr lang="nl-NL" dirty="0" err="1" smtClean="0"/>
              <a:t>for</a:t>
            </a:r>
            <a:r>
              <a:rPr lang="nl-NL" dirty="0" smtClean="0"/>
              <a:t> low </a:t>
            </a:r>
            <a:r>
              <a:rPr lang="nl-NL" dirty="0" err="1" smtClean="0"/>
              <a:t>resolution</a:t>
            </a:r>
            <a:r>
              <a:rPr lang="nl-NL" dirty="0" smtClean="0"/>
              <a:t>!</a:t>
            </a:r>
          </a:p>
          <a:p>
            <a:r>
              <a:rPr lang="nl-NL" dirty="0" err="1" smtClean="0"/>
              <a:t>Fast</a:t>
            </a:r>
            <a:r>
              <a:rPr lang="nl-NL" dirty="0" smtClean="0"/>
              <a:t>!</a:t>
            </a:r>
            <a:endParaRPr lang="nl-NL" dirty="0"/>
          </a:p>
          <a:p>
            <a:r>
              <a:rPr lang="nl-NL" dirty="0" smtClean="0"/>
              <a:t>Take </a:t>
            </a:r>
            <a:r>
              <a:rPr lang="nl-NL" dirty="0" err="1" smtClean="0"/>
              <a:t>into</a:t>
            </a:r>
            <a:r>
              <a:rPr lang="nl-NL" dirty="0" smtClean="0"/>
              <a:t> account the </a:t>
            </a:r>
            <a:r>
              <a:rPr lang="nl-NL" dirty="0" err="1" smtClean="0"/>
              <a:t>boundary</a:t>
            </a:r>
            <a:r>
              <a:rPr lang="nl-NL" dirty="0" smtClean="0"/>
              <a:t> </a:t>
            </a:r>
            <a:r>
              <a:rPr lang="nl-NL" dirty="0" err="1" smtClean="0"/>
              <a:t>conditions</a:t>
            </a:r>
            <a:r>
              <a:rPr lang="nl-NL" dirty="0" smtClean="0"/>
              <a:t> </a:t>
            </a:r>
          </a:p>
        </p:txBody>
      </p:sp>
    </p:spTree>
    <p:extLst>
      <p:ext uri="{BB962C8B-B14F-4D97-AF65-F5344CB8AC3E}">
        <p14:creationId xmlns:p14="http://schemas.microsoft.com/office/powerpoint/2010/main" val="3001222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nl-NL" altLang="nl-NL" smtClean="0">
                <a:ea typeface="ＭＳ Ｐゴシック" panose="020B0600070205080204" pitchFamily="34" charset="-128"/>
              </a:rPr>
              <a:t>The Volume Integral Equation (VIE)</a:t>
            </a: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9465" y="2761003"/>
            <a:ext cx="4534535"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p:cNvSpPr/>
              <p:nvPr/>
            </p:nvSpPr>
            <p:spPr>
              <a:xfrm>
                <a:off x="774495" y="1944196"/>
                <a:ext cx="4268925"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nl-NL" i="1">
                              <a:latin typeface="Cambria Math"/>
                            </a:rPr>
                          </m:ctrlPr>
                        </m:sSupPr>
                        <m:e>
                          <m:r>
                            <a:rPr lang="nl-NL" b="1" i="1">
                              <a:latin typeface="Cambria Math" panose="02040503050406030204" pitchFamily="18" charset="0"/>
                            </a:rPr>
                            <m:t>𝑬</m:t>
                          </m:r>
                        </m:e>
                        <m:sup>
                          <m:r>
                            <a:rPr lang="nl-NL" i="1">
                              <a:latin typeface="Cambria Math" panose="02040503050406030204" pitchFamily="18" charset="0"/>
                            </a:rPr>
                            <m:t>𝑖𝑛𝑐</m:t>
                          </m:r>
                        </m:sup>
                      </m:sSup>
                      <m:r>
                        <a:rPr lang="nl-NL" i="1">
                          <a:latin typeface="Cambria Math" panose="02040503050406030204" pitchFamily="18" charset="0"/>
                        </a:rPr>
                        <m:t>=</m:t>
                      </m:r>
                      <m:r>
                        <a:rPr lang="nl-NL" b="1" i="1">
                          <a:latin typeface="Cambria Math" panose="02040503050406030204" pitchFamily="18" charset="0"/>
                        </a:rPr>
                        <m:t>𝑬</m:t>
                      </m:r>
                      <m:r>
                        <a:rPr lang="nl-NL" i="1">
                          <a:latin typeface="Cambria Math" panose="02040503050406030204" pitchFamily="18" charset="0"/>
                        </a:rPr>
                        <m:t>−</m:t>
                      </m:r>
                      <m:d>
                        <m:dPr>
                          <m:ctrlPr>
                            <a:rPr lang="nl-NL" i="1">
                              <a:latin typeface="Cambria Math"/>
                            </a:rPr>
                          </m:ctrlPr>
                        </m:dPr>
                        <m:e>
                          <m:sSubSup>
                            <m:sSubSupPr>
                              <m:ctrlPr>
                                <a:rPr lang="nl-NL" i="1">
                                  <a:latin typeface="Cambria Math"/>
                                </a:rPr>
                              </m:ctrlPr>
                            </m:sSubSupPr>
                            <m:e>
                              <m:r>
                                <a:rPr lang="nl-NL" i="1">
                                  <a:latin typeface="Cambria Math" panose="02040503050406030204" pitchFamily="18" charset="0"/>
                                </a:rPr>
                                <m:t>𝑘</m:t>
                              </m:r>
                            </m:e>
                            <m:sub>
                              <m:r>
                                <a:rPr lang="nl-NL" i="1">
                                  <a:latin typeface="Cambria Math" panose="02040503050406030204" pitchFamily="18" charset="0"/>
                                </a:rPr>
                                <m:t>𝑏</m:t>
                              </m:r>
                            </m:sub>
                            <m:sup>
                              <m:r>
                                <a:rPr lang="nl-NL" i="1">
                                  <a:latin typeface="Cambria Math" panose="02040503050406030204" pitchFamily="18" charset="0"/>
                                </a:rPr>
                                <m:t>2</m:t>
                              </m:r>
                            </m:sup>
                          </m:sSubSup>
                          <m:r>
                            <a:rPr lang="nl-NL" i="1">
                              <a:latin typeface="Cambria Math" panose="02040503050406030204" pitchFamily="18" charset="0"/>
                            </a:rPr>
                            <m:t>+</m:t>
                          </m:r>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m:t>
                          </m:r>
                        </m:e>
                      </m:d>
                      <m:r>
                        <a:rPr lang="nl-NL" b="1" i="1">
                          <a:latin typeface="Cambria Math" panose="02040503050406030204" pitchFamily="18" charset="0"/>
                          <a:ea typeface="Cambria Math" panose="02040503050406030204" pitchFamily="18" charset="0"/>
                        </a:rPr>
                        <m:t>𝑺</m:t>
                      </m:r>
                      <m:d>
                        <m:dPr>
                          <m:ctrlPr>
                            <a:rPr lang="nl-NL" i="1">
                              <a:latin typeface="Cambria Math"/>
                              <a:ea typeface="Cambria Math" panose="02040503050406030204" pitchFamily="18" charset="0"/>
                            </a:rPr>
                          </m:ctrlPr>
                        </m:dPr>
                        <m:e>
                          <m:sSub>
                            <m:sSubPr>
                              <m:ctrlPr>
                                <a:rPr lang="nl-NL" i="1">
                                  <a:latin typeface="Cambria Math"/>
                                  <a:ea typeface="Cambria Math" panose="02040503050406030204" pitchFamily="18" charset="0"/>
                                </a:rPr>
                              </m:ctrlPr>
                            </m:sSubPr>
                            <m:e>
                              <m:r>
                                <a:rPr lang="nl-NL" i="1">
                                  <a:latin typeface="Cambria Math" panose="02040503050406030204" pitchFamily="18" charset="0"/>
                                  <a:ea typeface="Cambria Math" panose="02040503050406030204" pitchFamily="18" charset="0"/>
                                </a:rPr>
                                <m:t>𝜒</m:t>
                              </m:r>
                            </m:e>
                            <m:sub>
                              <m:r>
                                <a:rPr lang="nl-NL" i="1">
                                  <a:latin typeface="Cambria Math" panose="02040503050406030204" pitchFamily="18" charset="0"/>
                                  <a:ea typeface="Cambria Math" panose="02040503050406030204" pitchFamily="18" charset="0"/>
                                </a:rPr>
                                <m:t>𝑒</m:t>
                              </m:r>
                            </m:sub>
                          </m:sSub>
                          <m:r>
                            <a:rPr lang="nl-NL" b="1" i="1">
                              <a:latin typeface="Cambria Math" panose="02040503050406030204" pitchFamily="18" charset="0"/>
                              <a:ea typeface="Cambria Math" panose="02040503050406030204" pitchFamily="18" charset="0"/>
                            </a:rPr>
                            <m:t>𝑬</m:t>
                          </m:r>
                        </m:e>
                      </m:d>
                    </m:oMath>
                  </m:oMathPara>
                </a14:m>
                <a:endParaRPr lang="nl-NL" dirty="0"/>
              </a:p>
            </p:txBody>
          </p:sp>
        </mc:Choice>
        <mc:Fallback xmlns="">
          <p:sp>
            <p:nvSpPr>
              <p:cNvPr id="2" name="Rectangle 1"/>
              <p:cNvSpPr>
                <a:spLocks noRot="1" noChangeAspect="1" noMove="1" noResize="1" noEditPoints="1" noAdjustHandles="1" noChangeArrowheads="1" noChangeShapeType="1" noTextEdit="1"/>
              </p:cNvSpPr>
              <p:nvPr/>
            </p:nvSpPr>
            <p:spPr>
              <a:xfrm>
                <a:off x="774495" y="1944196"/>
                <a:ext cx="4268925" cy="509178"/>
              </a:xfrm>
              <a:prstGeom prst="rect">
                <a:avLst/>
              </a:prstGeom>
              <a:blipFill rotWithShape="0">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74494" y="2506414"/>
                <a:ext cx="3856312" cy="9531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b="1" i="1" smtClean="0">
                          <a:latin typeface="Cambria Math" panose="02040503050406030204" pitchFamily="18" charset="0"/>
                        </a:rPr>
                        <m:t>𝑺</m:t>
                      </m:r>
                      <m:r>
                        <a:rPr lang="nl-NL" b="0" i="1" smtClean="0">
                          <a:latin typeface="Cambria Math" panose="02040503050406030204" pitchFamily="18" charset="0"/>
                        </a:rPr>
                        <m:t>(</m:t>
                      </m:r>
                      <m:r>
                        <a:rPr lang="nl-NL" b="1" i="1" smtClean="0">
                          <a:latin typeface="Cambria Math" panose="02040503050406030204" pitchFamily="18" charset="0"/>
                        </a:rPr>
                        <m:t>𝑱</m:t>
                      </m:r>
                      <m:r>
                        <a:rPr lang="nl-NL" b="0" i="1" smtClean="0">
                          <a:latin typeface="Cambria Math" panose="02040503050406030204" pitchFamily="18" charset="0"/>
                        </a:rPr>
                        <m:t>)</m:t>
                      </m:r>
                      <m:r>
                        <a:rPr lang="nl-NL" i="1">
                          <a:latin typeface="Cambria Math" panose="02040503050406030204" pitchFamily="18" charset="0"/>
                        </a:rPr>
                        <m:t>=</m:t>
                      </m:r>
                      <m:nary>
                        <m:naryPr>
                          <m:ctrlPr>
                            <a:rPr lang="nl-NL" i="1" smtClean="0">
                              <a:latin typeface="Cambria Math"/>
                            </a:rPr>
                          </m:ctrlPr>
                        </m:naryPr>
                        <m:sub>
                          <m:r>
                            <m:rPr>
                              <m:sty m:val="p"/>
                              <m:brk m:alnAt="23"/>
                            </m:rPr>
                            <a:rPr lang="el-GR" i="1" smtClean="0">
                              <a:latin typeface="Cambria Math" panose="02040503050406030204" pitchFamily="18" charset="0"/>
                              <a:ea typeface="Cambria Math" panose="02040503050406030204" pitchFamily="18" charset="0"/>
                            </a:rPr>
                            <m:t>Ω</m:t>
                          </m:r>
                        </m:sub>
                        <m:sup/>
                        <m:e>
                          <m:r>
                            <a:rPr lang="nl-NL" b="0" i="1" smtClean="0">
                              <a:latin typeface="Cambria Math" panose="02040503050406030204" pitchFamily="18" charset="0"/>
                            </a:rPr>
                            <m:t>𝑔</m:t>
                          </m:r>
                          <m:d>
                            <m:dPr>
                              <m:ctrlPr>
                                <a:rPr lang="nl-NL" b="0" i="1" smtClean="0">
                                  <a:latin typeface="Cambria Math"/>
                                </a:rPr>
                              </m:ctrlPr>
                            </m:dPr>
                            <m:e>
                              <m:r>
                                <a:rPr lang="nl-NL" b="1" i="1" smtClean="0">
                                  <a:latin typeface="Cambria Math" panose="02040503050406030204" pitchFamily="18" charset="0"/>
                                </a:rPr>
                                <m:t>𝒙</m:t>
                              </m:r>
                              <m:r>
                                <a:rPr lang="nl-NL" b="0" i="1" smtClean="0">
                                  <a:latin typeface="Cambria Math" panose="02040503050406030204" pitchFamily="18" charset="0"/>
                                </a:rPr>
                                <m:t>′−</m:t>
                              </m:r>
                              <m:r>
                                <a:rPr lang="nl-NL" b="1" i="1" smtClean="0">
                                  <a:latin typeface="Cambria Math" panose="02040503050406030204" pitchFamily="18" charset="0"/>
                                </a:rPr>
                                <m:t>𝒙</m:t>
                              </m:r>
                            </m:e>
                          </m:d>
                          <m:r>
                            <a:rPr lang="nl-NL" b="1" i="1" smtClean="0">
                              <a:latin typeface="Cambria Math" panose="02040503050406030204" pitchFamily="18" charset="0"/>
                            </a:rPr>
                            <m:t>𝑱</m:t>
                          </m:r>
                          <m:d>
                            <m:dPr>
                              <m:ctrlPr>
                                <a:rPr lang="nl-NL" b="0" i="1" smtClean="0">
                                  <a:latin typeface="Cambria Math"/>
                                </a:rPr>
                              </m:ctrlPr>
                            </m:dPr>
                            <m:e>
                              <m:r>
                                <a:rPr lang="nl-NL" b="1" i="1" smtClean="0">
                                  <a:latin typeface="Cambria Math" panose="02040503050406030204" pitchFamily="18" charset="0"/>
                                </a:rPr>
                                <m:t>𝒙</m:t>
                              </m:r>
                            </m:e>
                          </m:d>
                          <m:r>
                            <a:rPr lang="nl-NL" b="0" i="1" smtClean="0">
                              <a:latin typeface="Cambria Math" panose="02040503050406030204" pitchFamily="18" charset="0"/>
                            </a:rPr>
                            <m:t>𝑑</m:t>
                          </m:r>
                          <m:r>
                            <a:rPr lang="nl-NL" b="1" i="1" smtClean="0">
                              <a:latin typeface="Cambria Math" panose="02040503050406030204" pitchFamily="18" charset="0"/>
                            </a:rPr>
                            <m:t>𝒙</m:t>
                          </m:r>
                        </m:e>
                      </m:nary>
                    </m:oMath>
                  </m:oMathPara>
                </a14:m>
                <a:endParaRPr lang="nl-NL" dirty="0"/>
              </a:p>
            </p:txBody>
          </p:sp>
        </mc:Choice>
        <mc:Fallback xmlns="">
          <p:sp>
            <p:nvSpPr>
              <p:cNvPr id="7" name="Rectangle 6"/>
              <p:cNvSpPr>
                <a:spLocks noRot="1" noChangeAspect="1" noMove="1" noResize="1" noEditPoints="1" noAdjustHandles="1" noChangeArrowheads="1" noChangeShapeType="1" noTextEdit="1"/>
              </p:cNvSpPr>
              <p:nvPr/>
            </p:nvSpPr>
            <p:spPr>
              <a:xfrm>
                <a:off x="774494" y="2506414"/>
                <a:ext cx="3856312" cy="953146"/>
              </a:xfrm>
              <a:prstGeom prst="rect">
                <a:avLst/>
              </a:prstGeom>
              <a:blipFill rotWithShape="0">
                <a:blip r:embed="rId5"/>
                <a:stretch>
                  <a:fillRect/>
                </a:stretch>
              </a:blipFill>
            </p:spPr>
            <p:txBody>
              <a:bodyPr/>
              <a:lstStyle/>
              <a:p>
                <a:r>
                  <a:rPr lang="nl-NL">
                    <a:noFill/>
                  </a:rPr>
                  <a:t> </a:t>
                </a:r>
              </a:p>
            </p:txBody>
          </p:sp>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text">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text">
      <a:majorFont>
        <a:latin typeface="Bookman Old Style"/>
        <a:ea typeface=""/>
        <a:cs typeface=""/>
      </a:majorFont>
      <a:minorFont>
        <a:latin typeface="Tahoma"/>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text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12014</TotalTime>
  <Words>558</Words>
  <Application>Microsoft Office PowerPoint</Application>
  <PresentationFormat>On-screen Show (4:3)</PresentationFormat>
  <Paragraphs>137</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text</vt:lpstr>
      <vt:lpstr>Modeling Electromagnetic Fields</vt:lpstr>
      <vt:lpstr>Introduction</vt:lpstr>
      <vt:lpstr>Introduction</vt:lpstr>
      <vt:lpstr>PowerPoint Presentation</vt:lpstr>
      <vt:lpstr>Introduction</vt:lpstr>
      <vt:lpstr>Introduction</vt:lpstr>
      <vt:lpstr>Introduction</vt:lpstr>
      <vt:lpstr>Challenges</vt:lpstr>
      <vt:lpstr>The Volume Integral Equation (VIE)</vt:lpstr>
      <vt:lpstr>Different Formulations</vt:lpstr>
      <vt:lpstr>The Method of Moments</vt:lpstr>
      <vt:lpstr>Test Functions</vt:lpstr>
      <vt:lpstr>Basis Functions </vt:lpstr>
      <vt:lpstr>Basis Functions</vt:lpstr>
      <vt:lpstr>A Closer Look</vt:lpstr>
      <vt:lpstr>A Closer Look</vt:lpstr>
      <vt:lpstr>A Closer Look</vt:lpstr>
      <vt:lpstr>Some Observations</vt:lpstr>
      <vt:lpstr>Observation 1</vt:lpstr>
      <vt:lpstr>Observation 1</vt:lpstr>
      <vt:lpstr>Observation 2</vt:lpstr>
      <vt:lpstr>Observation 2</vt:lpstr>
      <vt:lpstr>Observation 3</vt:lpstr>
      <vt:lpstr>Observation 3</vt:lpstr>
      <vt:lpstr>What is the cause of these jumps?</vt:lpstr>
      <vt:lpstr>Approach</vt:lpstr>
      <vt:lpstr>Function Spaces</vt:lpstr>
    </vt:vector>
  </TitlesOfParts>
  <Company>biwilderd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Missie en Visie TU Delft</dc:title>
  <dc:creator>Bianca Wighman</dc:creator>
  <cp:lastModifiedBy>Kirsten Koolstra</cp:lastModifiedBy>
  <cp:revision>1193</cp:revision>
  <cp:lastPrinted>2010-08-18T11:28:56Z</cp:lastPrinted>
  <dcterms:created xsi:type="dcterms:W3CDTF">2011-02-22T09:03:58Z</dcterms:created>
  <dcterms:modified xsi:type="dcterms:W3CDTF">2015-04-23T10:21:52Z</dcterms:modified>
</cp:coreProperties>
</file>