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377" r:id="rId2"/>
    <p:sldId id="458" r:id="rId3"/>
    <p:sldId id="494" r:id="rId4"/>
    <p:sldId id="466" r:id="rId5"/>
    <p:sldId id="378" r:id="rId6"/>
    <p:sldId id="445" r:id="rId7"/>
    <p:sldId id="390" r:id="rId8"/>
    <p:sldId id="409" r:id="rId9"/>
    <p:sldId id="457" r:id="rId10"/>
    <p:sldId id="516" r:id="rId11"/>
    <p:sldId id="496" r:id="rId12"/>
    <p:sldId id="480" r:id="rId13"/>
    <p:sldId id="497" r:id="rId14"/>
    <p:sldId id="500" r:id="rId15"/>
    <p:sldId id="484" r:id="rId16"/>
    <p:sldId id="517" r:id="rId17"/>
    <p:sldId id="501" r:id="rId18"/>
    <p:sldId id="487" r:id="rId19"/>
    <p:sldId id="488" r:id="rId20"/>
    <p:sldId id="502" r:id="rId21"/>
    <p:sldId id="386" r:id="rId22"/>
    <p:sldId id="503" r:id="rId23"/>
    <p:sldId id="506" r:id="rId24"/>
    <p:sldId id="507" r:id="rId25"/>
    <p:sldId id="427" r:id="rId26"/>
    <p:sldId id="505" r:id="rId27"/>
    <p:sldId id="459" r:id="rId28"/>
    <p:sldId id="518" r:id="rId29"/>
    <p:sldId id="469" r:id="rId30"/>
    <p:sldId id="461" r:id="rId31"/>
    <p:sldId id="519" r:id="rId32"/>
    <p:sldId id="463" r:id="rId33"/>
    <p:sldId id="489" r:id="rId34"/>
    <p:sldId id="471" r:id="rId35"/>
    <p:sldId id="498" r:id="rId36"/>
    <p:sldId id="440" r:id="rId37"/>
    <p:sldId id="451" r:id="rId38"/>
    <p:sldId id="533" r:id="rId39"/>
    <p:sldId id="534" r:id="rId40"/>
    <p:sldId id="536" r:id="rId41"/>
    <p:sldId id="465" r:id="rId42"/>
    <p:sldId id="448" r:id="rId43"/>
    <p:sldId id="499" r:id="rId44"/>
    <p:sldId id="491" r:id="rId45"/>
    <p:sldId id="467" r:id="rId46"/>
    <p:sldId id="473" r:id="rId47"/>
    <p:sldId id="509" r:id="rId48"/>
    <p:sldId id="513" r:id="rId49"/>
    <p:sldId id="514" r:id="rId50"/>
    <p:sldId id="508" r:id="rId51"/>
    <p:sldId id="492" r:id="rId52"/>
    <p:sldId id="510" r:id="rId53"/>
    <p:sldId id="511" r:id="rId54"/>
    <p:sldId id="515" r:id="rId55"/>
    <p:sldId id="512" r:id="rId56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96">
          <p15:clr>
            <a:srgbClr val="A4A3A4"/>
          </p15:clr>
        </p15:guide>
        <p15:guide id="2" pos="2901">
          <p15:clr>
            <a:srgbClr val="A4A3A4"/>
          </p15:clr>
        </p15:guide>
        <p15:guide id="3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nk, W.M. (RADI)" initials="WMB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  <a:srgbClr val="FFD85D"/>
    <a:srgbClr val="FFE89F"/>
    <a:srgbClr val="AAFCAC"/>
    <a:srgbClr val="ECF7FE"/>
    <a:srgbClr val="E7E7E7"/>
    <a:srgbClr val="CBCBCB"/>
    <a:srgbClr val="7BF20E"/>
    <a:srgbClr val="2CEE12"/>
    <a:srgbClr val="CDE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3597" autoAdjust="0"/>
  </p:normalViewPr>
  <p:slideViewPr>
    <p:cSldViewPr snapToGrid="0">
      <p:cViewPr varScale="1">
        <p:scale>
          <a:sx n="76" d="100"/>
          <a:sy n="76" d="100"/>
        </p:scale>
        <p:origin x="-1968" y="-96"/>
      </p:cViewPr>
      <p:guideLst>
        <p:guide orient="horz" pos="1296"/>
        <p:guide pos="290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324" y="-108"/>
      </p:cViewPr>
      <p:guideLst>
        <p:guide orient="horz" pos="3128"/>
        <p:guide pos="214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B5571D8-31F9-4D97-A4E6-5E3AB0AFA826}" type="datetime1">
              <a:rPr lang="en-US" altLang="nl-NL"/>
              <a:pPr>
                <a:defRPr/>
              </a:pPr>
              <a:t>9/25/2015</a:t>
            </a:fld>
            <a:endParaRPr lang="en-US" altLang="nl-NL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fld id="{68DAA52A-25A4-4750-9B73-4F7C68661D18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98077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9BABA715-80A5-4BFB-92B9-E3EFC97497D3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4398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62515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endParaRPr lang="nl-N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l-NL" i="0" smtClean="0">
                    <a:latin typeface="Cambria Math" panose="02040503050406030204" pitchFamily="18" charset="0"/>
                  </a:rPr>
                  <a:t>"Type equation here."</a:t>
                </a:r>
                <a:endParaRPr lang="nl-N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14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09991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15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21543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16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76725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17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78137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53457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19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9537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20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48937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endParaRPr lang="nl-NL" altLang="nl-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B1857F2-CE16-40DC-964F-4FAE5A7B440E}" type="slidenum">
              <a:rPr lang="en-US" altLang="nl-NL" sz="1200">
                <a:latin typeface="Arial" panose="020B0604020202020204" pitchFamily="34" charset="0"/>
              </a:rPr>
              <a:pPr/>
              <a:t>21</a:t>
            </a:fld>
            <a:endParaRPr lang="en-US" altLang="nl-NL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94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37192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25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7851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27613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26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09212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27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95792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endParaRPr lang="nl-NL" altLang="nl-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B1857F2-CE16-40DC-964F-4FAE5A7B440E}" type="slidenum">
              <a:rPr lang="en-US" altLang="nl-NL" sz="1200">
                <a:latin typeface="Arial" panose="020B0604020202020204" pitchFamily="34" charset="0"/>
              </a:rPr>
              <a:pPr/>
              <a:t>28</a:t>
            </a:fld>
            <a:endParaRPr lang="en-US" altLang="nl-NL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80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29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36781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34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08275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36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44503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37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27723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Applicable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non-</a:t>
            </a:r>
            <a:r>
              <a:rPr lang="nl-NL" dirty="0" err="1" smtClean="0"/>
              <a:t>symmetric</a:t>
            </a:r>
            <a:r>
              <a:rPr lang="nl-NL" baseline="0" dirty="0" smtClean="0"/>
              <a:t> systems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Krylov</a:t>
            </a:r>
            <a:r>
              <a:rPr lang="nl-NL" dirty="0" smtClean="0"/>
              <a:t> </a:t>
            </a:r>
            <a:r>
              <a:rPr lang="nl-NL" dirty="0" err="1" smtClean="0"/>
              <a:t>subspace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method</a:t>
            </a:r>
            <a:endParaRPr lang="en-US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38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81456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Applicable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non-</a:t>
            </a:r>
            <a:r>
              <a:rPr lang="nl-NL" dirty="0" err="1" smtClean="0"/>
              <a:t>symmetric</a:t>
            </a:r>
            <a:r>
              <a:rPr lang="nl-NL" baseline="0" dirty="0" smtClean="0"/>
              <a:t> systems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Krylov</a:t>
            </a:r>
            <a:r>
              <a:rPr lang="nl-NL" dirty="0" smtClean="0"/>
              <a:t> </a:t>
            </a:r>
            <a:r>
              <a:rPr lang="nl-NL" dirty="0" err="1" smtClean="0"/>
              <a:t>subspace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method</a:t>
            </a:r>
            <a:endParaRPr lang="en-US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39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9804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Applicable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non-</a:t>
            </a:r>
            <a:r>
              <a:rPr lang="nl-NL" dirty="0" err="1" smtClean="0"/>
              <a:t>symmetric</a:t>
            </a:r>
            <a:r>
              <a:rPr lang="nl-NL" baseline="0" dirty="0" smtClean="0"/>
              <a:t> systems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Krylov</a:t>
            </a:r>
            <a:r>
              <a:rPr lang="nl-NL" dirty="0" smtClean="0"/>
              <a:t> </a:t>
            </a:r>
            <a:r>
              <a:rPr lang="nl-NL" dirty="0" err="1" smtClean="0"/>
              <a:t>subspace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method</a:t>
            </a:r>
            <a:endParaRPr lang="en-US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40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3655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076BD29-CD89-444E-9E2E-B36B43EE031D}" type="slidenum">
              <a:rPr lang="en-US" altLang="nl-NL" sz="1200">
                <a:latin typeface="Arial" panose="020B0604020202020204" pitchFamily="34" charset="0"/>
              </a:rPr>
              <a:pPr/>
              <a:t>5</a:t>
            </a:fld>
            <a:endParaRPr lang="en-US" altLang="nl-NL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230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42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0600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0823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endParaRPr lang="nl-NL" altLang="nl-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2F21D79-2C3A-414D-8540-38D9F4ECC68A}" type="slidenum">
              <a:rPr lang="en-US" altLang="nl-NL" sz="1200">
                <a:latin typeface="Arial" panose="020B0604020202020204" pitchFamily="34" charset="0"/>
              </a:rPr>
              <a:pPr/>
              <a:t>7</a:t>
            </a:fld>
            <a:endParaRPr lang="en-US" altLang="nl-NL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01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10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5510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70827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12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0475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A715-80A5-4BFB-92B9-E3EFC97497D3}" type="slidenum">
              <a:rPr lang="en-US" altLang="nl-NL" smtClean="0"/>
              <a:pPr/>
              <a:t>13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0781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71488" y="2055813"/>
            <a:ext cx="7307262" cy="18970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endParaRPr lang="nl-NL" altLang="nl-NL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9" y="2155827"/>
            <a:ext cx="6798733" cy="64664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94265" y="2861729"/>
            <a:ext cx="6781801" cy="101600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  <a:latin typeface="Bookman Old Style"/>
                <a:cs typeface="Bookman Old Style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295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1928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745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88088" y="457200"/>
            <a:ext cx="1789112" cy="48783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218113" cy="48783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075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0413" y="1828800"/>
            <a:ext cx="3494087" cy="167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0413" y="3657600"/>
            <a:ext cx="3494087" cy="1677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0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70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788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679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0413" y="1828800"/>
            <a:ext cx="3494087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52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64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79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4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7916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57200"/>
            <a:ext cx="71596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br>
              <a:rPr lang="nl-NL" altLang="nl-NL" smtClean="0"/>
            </a:br>
            <a:endParaRPr lang="nl-NL" altLang="nl-NL" smtClean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828800"/>
            <a:ext cx="7138987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</p:txBody>
      </p:sp>
      <p:sp>
        <p:nvSpPr>
          <p:cNvPr id="1028" name="Rectangle 13"/>
          <p:cNvSpPr>
            <a:spLocks noChangeArrowheads="1"/>
          </p:cNvSpPr>
          <p:nvPr userDrawn="1"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z="2200" smtClean="0"/>
          </a:p>
        </p:txBody>
      </p:sp>
      <p:sp>
        <p:nvSpPr>
          <p:cNvPr id="1029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z="2200" smtClean="0"/>
          </a:p>
        </p:txBody>
      </p:sp>
      <p:sp>
        <p:nvSpPr>
          <p:cNvPr id="1030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1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2" name="Text Box 23"/>
          <p:cNvSpPr txBox="1">
            <a:spLocks noChangeArrowheads="1"/>
          </p:cNvSpPr>
          <p:nvPr userDrawn="1"/>
        </p:nvSpPr>
        <p:spPr bwMode="auto">
          <a:xfrm>
            <a:off x="3124200" y="6248400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nl-NL" altLang="nl-NL" sz="140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1033" name="Rectangle 20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z="2200" smtClean="0"/>
          </a:p>
        </p:txBody>
      </p:sp>
      <p:pic>
        <p:nvPicPr>
          <p:cNvPr id="1034" name="Picture 10" descr="logo_rgb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81725"/>
            <a:ext cx="8810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7"/>
          <p:cNvSpPr>
            <a:spLocks noChangeArrowheads="1"/>
          </p:cNvSpPr>
          <p:nvPr userDrawn="1"/>
        </p:nvSpPr>
        <p:spPr bwMode="auto">
          <a:xfrm>
            <a:off x="7735888" y="6362700"/>
            <a:ext cx="4524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45DD5B8-C216-4741-BF1C-0E0AE59FF857}" type="slidenum">
              <a:rPr lang="nl-NL" altLang="nl-NL" sz="1100">
                <a:ea typeface="ＭＳ Ｐゴシック" panose="020B0600070205080204" pitchFamily="34" charset="-128"/>
              </a:rPr>
              <a:pPr algn="r" eaLnBrk="1" hangingPunct="1"/>
              <a:t>‹#›</a:t>
            </a:fld>
            <a:endParaRPr lang="nl-NL" altLang="nl-NL" sz="1100">
              <a:ea typeface="ＭＳ Ｐゴシック" panose="020B0600070205080204" pitchFamily="34" charset="-128"/>
            </a:endParaRPr>
          </a:p>
        </p:txBody>
      </p:sp>
      <p:sp>
        <p:nvSpPr>
          <p:cNvPr id="1036" name="TextBox 19"/>
          <p:cNvSpPr txBox="1">
            <a:spLocks noChangeArrowheads="1"/>
          </p:cNvSpPr>
          <p:nvPr userDrawn="1"/>
        </p:nvSpPr>
        <p:spPr bwMode="auto">
          <a:xfrm>
            <a:off x="6656388" y="6324600"/>
            <a:ext cx="1463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nl-NL" sz="1000" smtClean="0">
                <a:solidFill>
                  <a:srgbClr val="00A6D6"/>
                </a:solidFill>
              </a:rPr>
              <a:t>Challenge the future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5pPr>
      <a:lvl6pPr marL="13144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6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957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anose="02020603050405020304" pitchFamily="18" charset="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anose="02020603050405020304" pitchFamily="18" charset="0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1764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0.png"/><Relationship Id="rId5" Type="http://schemas.openxmlformats.org/officeDocument/2006/relationships/image" Target="../media/image3.jpe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.jpeg"/><Relationship Id="rId7" Type="http://schemas.openxmlformats.org/officeDocument/2006/relationships/image" Target="../media/image28.png"/><Relationship Id="rId12" Type="http://schemas.openxmlformats.org/officeDocument/2006/relationships/image" Target="../media/image2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10" Type="http://schemas.openxmlformats.org/officeDocument/2006/relationships/image" Target="../media/image31.png"/><Relationship Id="rId4" Type="http://schemas.openxmlformats.org/officeDocument/2006/relationships/image" Target="../media/image250.png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410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3.jpe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jpe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.jpeg"/><Relationship Id="rId4" Type="http://schemas.openxmlformats.org/officeDocument/2006/relationships/image" Target="../media/image42.png"/><Relationship Id="rId9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.jpeg"/><Relationship Id="rId4" Type="http://schemas.openxmlformats.org/officeDocument/2006/relationships/image" Target="../media/image42.png"/><Relationship Id="rId9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1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3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4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3.png"/><Relationship Id="rId4" Type="http://schemas.openxmlformats.org/officeDocument/2006/relationships/image" Target="../media/image4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3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0.png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471488" y="2055812"/>
            <a:ext cx="7307262" cy="20018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500"/>
              </a:lnSpc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ts val="2500"/>
              </a:lnSpc>
              <a:buClr>
                <a:srgbClr val="00A6D6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57263" indent="-190500">
              <a:lnSpc>
                <a:spcPts val="2500"/>
              </a:lnSpc>
              <a:buClr>
                <a:srgbClr val="00A6D6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338263" indent="-190500">
              <a:lnSpc>
                <a:spcPts val="2500"/>
              </a:lnSpc>
              <a:buClr>
                <a:schemeClr val="bg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719263" indent="-190500">
              <a:lnSpc>
                <a:spcPts val="2500"/>
              </a:lnSpc>
              <a:buClr>
                <a:schemeClr val="bg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176463" indent="-1905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633663" indent="-1905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090863" indent="-1905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548063" indent="-1905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17411" name="Title 3"/>
          <p:cNvSpPr>
            <a:spLocks noGrp="1"/>
          </p:cNvSpPr>
          <p:nvPr>
            <p:ph type="ctrTitle"/>
          </p:nvPr>
        </p:nvSpPr>
        <p:spPr>
          <a:xfrm>
            <a:off x="685800" y="2155825"/>
            <a:ext cx="6799263" cy="646113"/>
          </a:xfrm>
        </p:spPr>
        <p:txBody>
          <a:bodyPr/>
          <a:lstStyle/>
          <a:p>
            <a:pPr marL="0" indent="0">
              <a:defRPr/>
            </a:pPr>
            <a:r>
              <a:rPr lang="en-US" altLang="nl-NL" dirty="0" smtClean="0">
                <a:latin typeface="+mn-lt"/>
              </a:rPr>
              <a:t>Modeling Electromagnetic Fields in Strongly Inhomogeneous Media</a:t>
            </a:r>
          </a:p>
        </p:txBody>
      </p:sp>
      <p:sp>
        <p:nvSpPr>
          <p:cNvPr id="3076" name="Subtitle 4"/>
          <p:cNvSpPr>
            <a:spLocks noGrp="1"/>
          </p:cNvSpPr>
          <p:nvPr>
            <p:ph type="subTitle" idx="1"/>
          </p:nvPr>
        </p:nvSpPr>
        <p:spPr>
          <a:xfrm>
            <a:off x="734219" y="3278188"/>
            <a:ext cx="2476572" cy="348240"/>
          </a:xfrm>
        </p:spPr>
        <p:txBody>
          <a:bodyPr/>
          <a:lstStyle/>
          <a:p>
            <a:r>
              <a:rPr lang="en-US" altLang="nl-NL" dirty="0" smtClean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An Application in MRI</a:t>
            </a:r>
            <a:r>
              <a:rPr lang="en-US" altLang="nl-NL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nl-NL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nl-NL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				</a:t>
            </a:r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nl-NL" altLang="nl-NL" sz="2200"/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734218" y="3626428"/>
            <a:ext cx="4492409" cy="3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None/>
              <a:defRPr sz="2000">
                <a:solidFill>
                  <a:srgbClr val="00A6D6"/>
                </a:solidFill>
                <a:latin typeface="Bookman Old Style"/>
                <a:ea typeface="ＭＳ Ｐゴシック" charset="-128"/>
                <a:cs typeface="Bookman Old Style"/>
              </a:defRPr>
            </a:lvl1pPr>
            <a:lvl2pPr marL="4572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anose="02020603050405020304" pitchFamily="18" charset="0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anose="02020603050405020304" pitchFamily="18" charset="0"/>
              <a:buNone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None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None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kern="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Kirsten Koolstra, September 24</a:t>
            </a:r>
            <a:r>
              <a:rPr lang="en-US" altLang="nl-NL" kern="0" baseline="3000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th</a:t>
            </a:r>
            <a:r>
              <a:rPr lang="en-US" altLang="nl-NL" kern="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, 2015</a:t>
            </a:r>
            <a:br>
              <a:rPr lang="en-US" altLang="nl-NL" kern="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nl-NL" kern="0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			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ea typeface="ＭＳ Ｐゴシック" panose="020B0600070205080204" pitchFamily="34" charset="-128"/>
              </a:rPr>
              <a:t>The Volume Integral Equation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82609" y="2484283"/>
                <a:ext cx="4186787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1">
                              <a:latin typeface="Cambria Math" panose="02040503050406030204" pitchFamily="18" charset="0"/>
                            </a:rPr>
                            <m:t>𝐄</m:t>
                          </m:r>
                          <m:r>
                            <a:rPr lang="nl-NL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 b="1" i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i="0">
                              <a:latin typeface="Cambria Math" panose="02040503050406030204" pitchFamily="18" charset="0"/>
                            </a:rPr>
                            <m:t>inc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𝛻𝛻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r>
                        <a:rPr lang="nl-NL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</m:t>
                      </m:r>
                      <m:d>
                        <m:dPr>
                          <m:ctrlPr>
                            <a:rPr lang="nl-NL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nl-NL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09" y="2484283"/>
                <a:ext cx="4186787" cy="5091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37400" y="3299371"/>
                <a:ext cx="3856312" cy="953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b="1" i="0" smtClean="0">
                          <a:latin typeface="Cambria Math" panose="02040503050406030204" pitchFamily="18" charset="0"/>
                        </a:rPr>
                        <m:t>𝐉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nl-NL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′−</m:t>
                              </m:r>
                              <m:r>
                                <a:rPr lang="nl-NL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nl-NL" b="1" i="0" smtClean="0">
                              <a:latin typeface="Cambria Math" panose="02040503050406030204" pitchFamily="18" charset="0"/>
                            </a:rPr>
                            <m:t>𝐉</m:t>
                          </m:r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nl-NL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00" y="3299371"/>
                <a:ext cx="3856312" cy="9531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8357" y="1987744"/>
                <a:ext cx="193764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1"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m:rPr>
                            <m:nor/>
                          </m:rPr>
                          <a:rPr lang="nl-NL" dirty="0"/>
                          <m:t> </m:t>
                        </m:r>
                        <m:r>
                          <m:rPr>
                            <m:nor/>
                          </m:rPr>
                          <a:rPr lang="nl-NL" b="0" i="0" dirty="0" smtClean="0"/>
                          <m:t>= </m:t>
                        </m:r>
                        <m:r>
                          <a:rPr lang="nl-NL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>
                            <a:latin typeface="Cambria Math" panose="02040503050406030204" pitchFamily="18" charset="0"/>
                          </a:rPr>
                          <m:t>inc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nl-NL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1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nl-NL" b="1" i="0" smtClean="0">
                            <a:latin typeface="Cambria Math" panose="02040503050406030204" pitchFamily="18" charset="0"/>
                          </a:rPr>
                          <m:t>𝐬𝐜</m:t>
                        </m:r>
                      </m:sup>
                    </m:sSup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57" y="1987744"/>
                <a:ext cx="1937646" cy="38125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44865" y="4117713"/>
                <a:ext cx="626838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inc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865" y="4117713"/>
                <a:ext cx="626838" cy="38125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52954" y="2484283"/>
                <a:ext cx="5242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sc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954" y="2484283"/>
                <a:ext cx="52424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0465" r="-1163" b="-1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l="24172" t="4036" r="3534" b="1978"/>
          <a:stretch/>
        </p:blipFill>
        <p:spPr>
          <a:xfrm>
            <a:off x="5471703" y="2853615"/>
            <a:ext cx="3470564" cy="29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 bwMode="auto">
          <a:xfrm rot="1224149">
            <a:off x="6558086" y="1477400"/>
            <a:ext cx="2079676" cy="1227149"/>
          </a:xfrm>
          <a:prstGeom prst="cloudCallou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Different </a:t>
            </a:r>
            <a:r>
              <a:rPr lang="nl-NL" dirty="0" err="1" smtClean="0"/>
              <a:t>Formulations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0875" y="2980901"/>
                <a:ext cx="6623198" cy="31991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l-NL" dirty="0" smtClean="0"/>
                  <a:t>EVIE: </a:t>
                </a:r>
                <a14:m>
                  <m:oMath xmlns:m="http://schemas.openxmlformats.org/officeDocument/2006/math">
                    <m:r>
                      <a:rPr lang="nl-NL" sz="2400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l-NL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4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</a:rPr>
                          <m:t>inc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nl-NL" sz="24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NL" sz="2400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     −  </m:t>
                    </m:r>
                    <m:sSubSup>
                      <m:sSubSupPr>
                        <m:ctrlPr>
                          <a:rPr lang="nl-NL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nl-NL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  <m:sup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nl-NL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𝛻𝛻</m:t>
                    </m:r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nl-NL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  <m:d>
                      <m:dPr>
                        <m:ctrlPr>
                          <a:rPr lang="nl-NL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nl-N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</m:t>
                        </m:r>
                      </m:e>
                    </m:d>
                  </m:oMath>
                </a14:m>
                <a:r>
                  <a:rPr lang="nl-NL" dirty="0" smtClean="0"/>
                  <a:t/>
                </a:r>
                <a:br>
                  <a:rPr lang="nl-NL" dirty="0" smtClean="0"/>
                </a:b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DVIE: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400" b="1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nl-NL" sz="24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</a:rPr>
                          <m:t>inc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 =  </m:t>
                    </m:r>
                    <m:f>
                      <m:fPr>
                        <m:ctrlPr>
                          <a:rPr lang="nl-NL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nl-NL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nl-NL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NL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  <m:sup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nl-NL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𝛻𝛻</m:t>
                    </m:r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nl-NL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nl-NL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nl-NL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nl-NL" sz="2400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0875" y="2980901"/>
                <a:ext cx="6623198" cy="3199185"/>
              </a:xfrm>
              <a:blipFill rotWithShape="0">
                <a:blip r:embed="rId3"/>
                <a:stretch>
                  <a:fillRect l="-2394" t="-28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27869" y="1860109"/>
                <a:ext cx="1340110" cy="461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GB" b="1" i="0" smtClean="0">
                          <a:latin typeface="Cambria Math"/>
                          <a:ea typeface="Cambria Math"/>
                        </a:rPr>
                        <m:t>𝐄</m:t>
                      </m:r>
                    </m:oMath>
                  </m:oMathPara>
                </a14:m>
                <a:r>
                  <a:rPr lang="en-GB" b="1" i="0" dirty="0" smtClean="0">
                    <a:latin typeface="Cambria Math"/>
                    <a:ea typeface="Cambria Math"/>
                  </a:rPr>
                  <a:t/>
                </a:r>
                <a:br>
                  <a:rPr lang="en-GB" b="1" i="0" dirty="0" smtClean="0">
                    <a:latin typeface="Cambria Math"/>
                    <a:ea typeface="Cambria Math"/>
                  </a:rPr>
                </a:br>
                <a:endParaRPr lang="nl-NL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869" y="1860109"/>
                <a:ext cx="1340110" cy="4617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Volume Integral Equation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399303" y="1661033"/>
                <a:ext cx="4268925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1" i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i="0">
                              <a:latin typeface="Cambria Math" panose="02040503050406030204" pitchFamily="18" charset="0"/>
                            </a:rPr>
                            <m:t>inc</m:t>
                          </m:r>
                        </m:sup>
                      </m:sSup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1" i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𝛻𝛻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r>
                        <a:rPr lang="nl-NL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</m:t>
                      </m:r>
                      <m:d>
                        <m:dPr>
                          <m:ctrlPr>
                            <a:rPr lang="nl-NL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nl-NL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303" y="1661033"/>
                <a:ext cx="4268925" cy="5091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933967" y="2903017"/>
                <a:ext cx="5413598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nl-NL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>
                                        <a:latin typeface="Cambria Math" panose="02040503050406030204" pitchFamily="18" charset="0"/>
                                      </a:rPr>
                                      <m:t>nc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nl-NL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>
                                        <a:latin typeface="Cambria Math" panose="02040503050406030204" pitchFamily="18" charset="0"/>
                                      </a:rPr>
                                      <m:t>nc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𝛻𝛻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N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967" y="2903017"/>
                <a:ext cx="5413598" cy="942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774608" y="2448753"/>
                <a:ext cx="4082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nl-NL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608" y="2448753"/>
                <a:ext cx="408252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0448" r="-10448" b="-1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Down Arrow 66"/>
          <p:cNvSpPr/>
          <p:nvPr/>
        </p:nvSpPr>
        <p:spPr bwMode="auto">
          <a:xfrm>
            <a:off x="4538949" y="2278871"/>
            <a:ext cx="235659" cy="704478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4459" y="4011321"/>
                <a:ext cx="7158614" cy="2432694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nl-NL" dirty="0"/>
              </a:p>
              <a:p>
                <a:r>
                  <a:rPr lang="nl-NL" dirty="0" smtClean="0"/>
                  <a:t>The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 dirty="0" smtClean="0"/>
                  <a:t>-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dirty="0" err="1" smtClean="0"/>
                  <a:t>components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the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electric</a:t>
                </a:r>
                <a:r>
                  <a:rPr lang="nl-NL" dirty="0" smtClean="0"/>
                  <a:t> field are </a:t>
                </a:r>
                <a:r>
                  <a:rPr lang="nl-NL" dirty="0" err="1" smtClean="0"/>
                  <a:t>coupled</a:t>
                </a:r>
                <a:r>
                  <a:rPr lang="nl-NL" dirty="0" smtClean="0"/>
                  <a:t> via </a:t>
                </a:r>
                <a:r>
                  <a:rPr lang="nl-NL" dirty="0" err="1" smtClean="0"/>
                  <a:t>the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𝛻𝛻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nl-NL" dirty="0" smtClean="0"/>
                  <a:t> operator.</a:t>
                </a:r>
                <a:br>
                  <a:rPr lang="nl-NL" dirty="0" smtClean="0"/>
                </a:br>
                <a:endParaRPr lang="nl-NL" dirty="0" smtClean="0"/>
              </a:p>
              <a:p>
                <a:r>
                  <a:rPr lang="nl-NL" dirty="0" smtClean="0"/>
                  <a:t>The vector </a:t>
                </a:r>
                <a:r>
                  <a:rPr lang="nl-NL" dirty="0" err="1" smtClean="0"/>
                  <a:t>potential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1" i="0" smtClean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depends</a:t>
                </a:r>
                <a:r>
                  <a:rPr lang="nl-NL" dirty="0" smtClean="0"/>
                  <a:t> on </a:t>
                </a:r>
                <a:r>
                  <a:rPr lang="nl-NL" dirty="0" err="1" smtClean="0"/>
                  <a:t>the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material</a:t>
                </a:r>
                <a:r>
                  <a:rPr lang="nl-NL" dirty="0" smtClean="0"/>
                  <a:t> parameters.</a:t>
                </a:r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4459" y="4011321"/>
                <a:ext cx="7158614" cy="2432694"/>
              </a:xfrm>
              <a:blipFill rotWithShape="0">
                <a:blip r:embed="rId7"/>
                <a:stretch>
                  <a:fillRect l="-2215" r="-17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7" grpId="0" animBg="1"/>
      <p:bldP spid="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Method of Moments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512243" y="1701800"/>
            <a:ext cx="3984035" cy="37160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3711" y="1701800"/>
            <a:ext cx="3984035" cy="3716037"/>
            <a:chOff x="2051720" y="1700808"/>
            <a:chExt cx="1800200" cy="1800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41176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77180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13184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49188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5192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5172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051720" y="350100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051720" y="314096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051720" y="278092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1720" y="242088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051720" y="206084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051720" y="170080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512858" y="1699489"/>
            <a:ext cx="3984035" cy="3716038"/>
            <a:chOff x="-3715937" y="2293921"/>
            <a:chExt cx="3984035" cy="3716037"/>
          </a:xfrm>
        </p:grpSpPr>
        <p:grpSp>
          <p:nvGrpSpPr>
            <p:cNvPr id="21" name="Group 20"/>
            <p:cNvGrpSpPr/>
            <p:nvPr/>
          </p:nvGrpSpPr>
          <p:grpSpPr>
            <a:xfrm>
              <a:off x="-3715937" y="2293921"/>
              <a:ext cx="3984035" cy="3716037"/>
              <a:chOff x="2051720" y="1700808"/>
              <a:chExt cx="1800200" cy="18002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411760" y="1700808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771800" y="1700808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131840" y="1700808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491880" y="1700808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851920" y="1700808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051720" y="1700808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2051720" y="3501008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2051720" y="3140968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051720" y="2780928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2051720" y="2420888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2051720" y="2060848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2051720" y="1700808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2210000" y="185893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569761" y="185716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210000" y="222244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569760" y="222244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928960" y="222192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928960" y="185716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94368" y="185893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210000" y="257804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569006" y="257804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928960" y="257804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94368" y="222170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294367" y="257804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570825" y="294285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209999" y="29428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928960" y="294285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294368" y="294285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646025" y="185716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646025" y="222170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646024" y="257804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645270" y="294285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210000" y="330784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569005" y="330784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928960" y="330784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94366" y="330784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646023" y="330784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-3537144" y="2537756"/>
              <a:ext cx="3353503" cy="3228369"/>
              <a:chOff x="-3537144" y="2537756"/>
              <a:chExt cx="3353503" cy="32283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-3536624" y="5550681"/>
                    <a:ext cx="15549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nl-NL" sz="1400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536624" y="5550681"/>
                    <a:ext cx="155492" cy="21544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9231" r="-19231" b="-8333"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-2747634" y="5550681"/>
                    <a:ext cx="15549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nl-NL" sz="1400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747634" y="5550681"/>
                    <a:ext cx="155492" cy="21544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0000" r="-24000" b="-8333"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-1950827" y="5545076"/>
                    <a:ext cx="15549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nl-NL" sz="14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950827" y="5545076"/>
                    <a:ext cx="155492" cy="21544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9231" r="-19231" b="-8333"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-1122789" y="5546236"/>
                    <a:ext cx="15549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nl-NL" sz="14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122789" y="5546236"/>
                    <a:ext cx="155492" cy="21544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9231" r="-19231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-345417" y="2537756"/>
                    <a:ext cx="16177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nl-NL" sz="1400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45417" y="2537756"/>
                    <a:ext cx="161776" cy="21544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1538" r="-11538" b="-5714"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-345572" y="5545219"/>
                    <a:ext cx="15549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nl-NL" sz="1400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45572" y="5545219"/>
                    <a:ext cx="155492" cy="215444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4000" r="-24000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-3537144" y="4786293"/>
                    <a:ext cx="15549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nl-NL" sz="1400" dirty="0"/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537144" y="4786293"/>
                    <a:ext cx="155492" cy="215444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9231" r="-19231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7" name="Ondertitel 2"/>
          <p:cNvSpPr txBox="1">
            <a:spLocks/>
          </p:cNvSpPr>
          <p:nvPr/>
        </p:nvSpPr>
        <p:spPr bwMode="auto">
          <a:xfrm>
            <a:off x="924760" y="102126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2510775" y="1699490"/>
            <a:ext cx="3985385" cy="3716038"/>
            <a:chOff x="-3087793" y="2208781"/>
            <a:chExt cx="3984035" cy="3716038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-2290986" y="3695196"/>
              <a:ext cx="796807" cy="74320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-3087793" y="2208781"/>
              <a:ext cx="3984035" cy="3716038"/>
              <a:chOff x="-3715937" y="2293921"/>
              <a:chExt cx="3984035" cy="371603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-3715937" y="2293921"/>
                <a:ext cx="3984035" cy="3716037"/>
                <a:chOff x="2051720" y="1700808"/>
                <a:chExt cx="1800200" cy="1800200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411760" y="1700808"/>
                  <a:ext cx="0" cy="18002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771800" y="1700808"/>
                  <a:ext cx="0" cy="18002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3131840" y="1700808"/>
                  <a:ext cx="0" cy="18002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491880" y="1700808"/>
                  <a:ext cx="0" cy="18002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3851920" y="1700808"/>
                  <a:ext cx="0" cy="18002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051720" y="1700808"/>
                  <a:ext cx="0" cy="18002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2051720" y="3501008"/>
                  <a:ext cx="18002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2051720" y="3140968"/>
                  <a:ext cx="18002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2051720" y="2780928"/>
                  <a:ext cx="18002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H="1">
                  <a:off x="2051720" y="2420888"/>
                  <a:ext cx="18002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H="1">
                  <a:off x="2051720" y="2060848"/>
                  <a:ext cx="18002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H="1">
                  <a:off x="2051720" y="1700808"/>
                  <a:ext cx="18002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Oval 89"/>
                <p:cNvSpPr/>
                <p:nvPr/>
              </p:nvSpPr>
              <p:spPr>
                <a:xfrm>
                  <a:off x="2210000" y="185893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2569761" y="185716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2210000" y="222244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569760" y="222244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2928960" y="222192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2928960" y="185716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3294368" y="185893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2210000" y="257804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2569006" y="257804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2928960" y="257804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3294368" y="222170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294367" y="257804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2570825" y="294285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2209999" y="294285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2928960" y="294285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3294368" y="294285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3646025" y="185716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3646025" y="222170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3646024" y="257804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3645270" y="294285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2210000" y="330784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2569005" y="330784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928960" y="330784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3294366" y="330784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646023" y="330784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-3537144" y="2537756"/>
                <a:ext cx="3353503" cy="3228369"/>
                <a:chOff x="-3537144" y="2537756"/>
                <a:chExt cx="3353503" cy="322836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-3536624" y="5550681"/>
                      <a:ext cx="15549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l-NL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nl-NL" sz="1400" dirty="0"/>
                    </a:p>
                  </p:txBody>
                </p:sp>
              </mc:Choice>
              <mc:Fallback xmlns="">
                <p:sp>
                  <p:nvSpPr>
                    <p:cNvPr id="4" name="TextBox 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3536624" y="5550681"/>
                      <a:ext cx="155492" cy="215444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l="-19231" r="-19231"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l-N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/>
                    <p:cNvSpPr txBox="1"/>
                    <p:nvPr/>
                  </p:nvSpPr>
                  <p:spPr>
                    <a:xfrm>
                      <a:off x="-2747634" y="5550681"/>
                      <a:ext cx="15549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l-NL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nl-NL" sz="1400" dirty="0"/>
                    </a:p>
                  </p:txBody>
                </p:sp>
              </mc:Choice>
              <mc:Fallback xmlns="">
                <p:sp>
                  <p:nvSpPr>
                    <p:cNvPr id="60" name="TextBox 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2747634" y="5550681"/>
                      <a:ext cx="155492" cy="215444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20000" r="-24000"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l-N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-1950827" y="5545076"/>
                      <a:ext cx="15549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l-NL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nl-NL" sz="1400" dirty="0"/>
                    </a:p>
                  </p:txBody>
                </p:sp>
              </mc:Choice>
              <mc:Fallback xmlns="">
                <p:sp>
                  <p:nvSpPr>
                    <p:cNvPr id="61" name="TextBox 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950827" y="5545076"/>
                      <a:ext cx="155492" cy="215444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19231" r="-19231"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l-N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-1122789" y="5546236"/>
                      <a:ext cx="15549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l-NL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nl-NL" sz="1400" dirty="0"/>
                    </a:p>
                  </p:txBody>
                </p:sp>
              </mc:Choice>
              <mc:Fallback xmlns="">
                <p:sp>
                  <p:nvSpPr>
                    <p:cNvPr id="62" name="TextBox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122789" y="5546236"/>
                      <a:ext cx="155492" cy="215444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19231" r="-19231" b="-1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l-N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/>
                    <p:cNvSpPr txBox="1"/>
                    <p:nvPr/>
                  </p:nvSpPr>
                  <p:spPr>
                    <a:xfrm>
                      <a:off x="-345417" y="2537756"/>
                      <a:ext cx="161776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l-NL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oMath>
                        </m:oMathPara>
                      </a14:m>
                      <a:endParaRPr lang="nl-NL" sz="1400" dirty="0"/>
                    </a:p>
                  </p:txBody>
                </p:sp>
              </mc:Choice>
              <mc:Fallback xmlns="">
                <p:sp>
                  <p:nvSpPr>
                    <p:cNvPr id="63" name="TextBox 6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345417" y="2537756"/>
                      <a:ext cx="161776" cy="215444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11538" r="-11538" b="-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l-N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-345572" y="5545219"/>
                      <a:ext cx="15549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l-NL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nl-NL" sz="1400" dirty="0"/>
                    </a:p>
                  </p:txBody>
                </p:sp>
              </mc:Choice>
              <mc:Fallback xmlns="">
                <p:sp>
                  <p:nvSpPr>
                    <p:cNvPr id="64" name="TextBox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345572" y="5545219"/>
                      <a:ext cx="155492" cy="215444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24000" r="-24000" b="-1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l-N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-3537144" y="4786293"/>
                      <a:ext cx="15549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l-NL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nl-NL" sz="1400" dirty="0"/>
                    </a:p>
                  </p:txBody>
                </p:sp>
              </mc:Choice>
              <mc:Fallback xmlns="">
                <p:sp>
                  <p:nvSpPr>
                    <p:cNvPr id="65" name="TextBox 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3537144" y="4786293"/>
                      <a:ext cx="155492" cy="215444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19231" r="-19231" b="-1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l-N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7308410" y="3321785"/>
                <a:ext cx="156630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l-NL" sz="28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800" b="1" i="0" smtClean="0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nl-NL" sz="2800" b="1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410" y="3321785"/>
                <a:ext cx="1566301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ight Arrow 118"/>
          <p:cNvSpPr/>
          <p:nvPr/>
        </p:nvSpPr>
        <p:spPr bwMode="auto">
          <a:xfrm>
            <a:off x="6838333" y="3451895"/>
            <a:ext cx="557109" cy="230693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1462" y="3352562"/>
                <a:ext cx="9392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62" y="3352562"/>
                <a:ext cx="939239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0968" r="-13548" b="-3606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Right Arrow 120"/>
          <p:cNvSpPr/>
          <p:nvPr/>
        </p:nvSpPr>
        <p:spPr bwMode="auto">
          <a:xfrm>
            <a:off x="1659858" y="3473534"/>
            <a:ext cx="557109" cy="230693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06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 animBg="1"/>
      <p:bldP spid="4" grpId="0"/>
      <p:bldP spid="1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ud Callout 37"/>
          <p:cNvSpPr/>
          <p:nvPr/>
        </p:nvSpPr>
        <p:spPr bwMode="auto">
          <a:xfrm rot="1224149">
            <a:off x="6037557" y="805826"/>
            <a:ext cx="2966421" cy="1775117"/>
          </a:xfrm>
          <a:prstGeom prst="cloudCallou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Method of Moments</a:t>
            </a:r>
            <a:endParaRPr lang="nl-NL" dirty="0"/>
          </a:p>
        </p:txBody>
      </p:sp>
      <p:sp>
        <p:nvSpPr>
          <p:cNvPr id="37" name="Ondertitel 2"/>
          <p:cNvSpPr txBox="1">
            <a:spLocks/>
          </p:cNvSpPr>
          <p:nvPr/>
        </p:nvSpPr>
        <p:spPr bwMode="auto">
          <a:xfrm>
            <a:off x="917575" y="982409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Approximation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of a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Function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10803" y="2006315"/>
            <a:ext cx="4441615" cy="4030745"/>
            <a:chOff x="1599999" y="1955861"/>
            <a:chExt cx="4441615" cy="4030745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358079" y="1984664"/>
              <a:ext cx="657" cy="33509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>
              <a:stCxn id="18" idx="5"/>
            </p:cNvCxnSpPr>
            <p:nvPr/>
          </p:nvCxnSpPr>
          <p:spPr bwMode="auto">
            <a:xfrm flipH="1">
              <a:off x="2304423" y="5319535"/>
              <a:ext cx="3629697" cy="1764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Freeform 8"/>
            <p:cNvSpPr/>
            <p:nvPr/>
          </p:nvSpPr>
          <p:spPr bwMode="auto">
            <a:xfrm>
              <a:off x="2358736" y="2140527"/>
              <a:ext cx="3418609" cy="2140528"/>
            </a:xfrm>
            <a:custGeom>
              <a:avLst/>
              <a:gdLst>
                <a:gd name="connsiteX0" fmla="*/ 0 w 3418609"/>
                <a:gd name="connsiteY0" fmla="*/ 2140528 h 2140528"/>
                <a:gd name="connsiteX1" fmla="*/ 457200 w 3418609"/>
                <a:gd name="connsiteY1" fmla="*/ 1371600 h 2140528"/>
                <a:gd name="connsiteX2" fmla="*/ 1922319 w 3418609"/>
                <a:gd name="connsiteY2" fmla="*/ 924791 h 2140528"/>
                <a:gd name="connsiteX3" fmla="*/ 3418609 w 3418609"/>
                <a:gd name="connsiteY3" fmla="*/ 0 h 214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8609" h="2140528">
                  <a:moveTo>
                    <a:pt x="0" y="2140528"/>
                  </a:moveTo>
                  <a:cubicBezTo>
                    <a:pt x="68407" y="1857375"/>
                    <a:pt x="136814" y="1574223"/>
                    <a:pt x="457200" y="1371600"/>
                  </a:cubicBezTo>
                  <a:cubicBezTo>
                    <a:pt x="777587" y="1168977"/>
                    <a:pt x="1428751" y="1153391"/>
                    <a:pt x="1922319" y="924791"/>
                  </a:cubicBezTo>
                  <a:cubicBezTo>
                    <a:pt x="2415887" y="696191"/>
                    <a:pt x="2900796" y="86591"/>
                    <a:pt x="3418609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08127" y="5242007"/>
              <a:ext cx="101215" cy="94375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l 10"/>
            <p:cNvSpPr/>
            <p:nvPr/>
          </p:nvSpPr>
          <p:spPr>
            <a:xfrm>
              <a:off x="2764020" y="5242007"/>
              <a:ext cx="101215" cy="94375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Oval 11"/>
            <p:cNvSpPr/>
            <p:nvPr/>
          </p:nvSpPr>
          <p:spPr>
            <a:xfrm>
              <a:off x="3219913" y="5245033"/>
              <a:ext cx="101215" cy="94375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l 12"/>
            <p:cNvSpPr/>
            <p:nvPr/>
          </p:nvSpPr>
          <p:spPr>
            <a:xfrm>
              <a:off x="3675807" y="5247553"/>
              <a:ext cx="101215" cy="94375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Oval 14"/>
            <p:cNvSpPr/>
            <p:nvPr/>
          </p:nvSpPr>
          <p:spPr>
            <a:xfrm>
              <a:off x="4586279" y="5236461"/>
              <a:ext cx="101215" cy="94375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l 15"/>
            <p:cNvSpPr/>
            <p:nvPr/>
          </p:nvSpPr>
          <p:spPr>
            <a:xfrm>
              <a:off x="5017880" y="5232617"/>
              <a:ext cx="101215" cy="94375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l 16"/>
            <p:cNvSpPr/>
            <p:nvPr/>
          </p:nvSpPr>
          <p:spPr>
            <a:xfrm>
              <a:off x="5457476" y="5238981"/>
              <a:ext cx="101215" cy="94375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l 17"/>
            <p:cNvSpPr/>
            <p:nvPr/>
          </p:nvSpPr>
          <p:spPr>
            <a:xfrm>
              <a:off x="5847728" y="5238981"/>
              <a:ext cx="101215" cy="94375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Isosceles Triangle 19"/>
            <p:cNvSpPr/>
            <p:nvPr/>
          </p:nvSpPr>
          <p:spPr bwMode="auto">
            <a:xfrm>
              <a:off x="2358079" y="3501737"/>
              <a:ext cx="933180" cy="1827486"/>
            </a:xfrm>
            <a:prstGeom prst="triangle">
              <a:avLst/>
            </a:prstGeom>
            <a:noFill/>
            <a:ln w="9525" cap="flat" cmpd="sng" algn="ctr">
              <a:solidFill>
                <a:srgbClr val="00A6D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1" name="Isosceles Triangle 20"/>
            <p:cNvSpPr/>
            <p:nvPr/>
          </p:nvSpPr>
          <p:spPr bwMode="auto">
            <a:xfrm>
              <a:off x="2842742" y="3356264"/>
              <a:ext cx="831750" cy="1979323"/>
            </a:xfrm>
            <a:prstGeom prst="triangle">
              <a:avLst/>
            </a:prstGeom>
            <a:noFill/>
            <a:ln w="9525" cap="flat" cmpd="sng" algn="ctr">
              <a:solidFill>
                <a:srgbClr val="00A6D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3" name="Isosceles Triangle 22"/>
            <p:cNvSpPr/>
            <p:nvPr/>
          </p:nvSpPr>
          <p:spPr bwMode="auto">
            <a:xfrm>
              <a:off x="3785856" y="3127664"/>
              <a:ext cx="822473" cy="2193704"/>
            </a:xfrm>
            <a:prstGeom prst="triangle">
              <a:avLst/>
            </a:prstGeom>
            <a:solidFill>
              <a:srgbClr val="E7F5FD"/>
            </a:solidFill>
            <a:ln w="9525" cap="flat" cmpd="sng" algn="ctr">
              <a:solidFill>
                <a:srgbClr val="00A6D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4" name="Isosceles Triangle 23"/>
            <p:cNvSpPr/>
            <p:nvPr/>
          </p:nvSpPr>
          <p:spPr bwMode="auto">
            <a:xfrm>
              <a:off x="4217129" y="2847109"/>
              <a:ext cx="839133" cy="2482113"/>
            </a:xfrm>
            <a:prstGeom prst="triangle">
              <a:avLst/>
            </a:prstGeom>
            <a:noFill/>
            <a:ln w="9525" cap="flat" cmpd="sng" algn="ctr">
              <a:solidFill>
                <a:srgbClr val="00A6D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5" name="Isosceles Triangle 24"/>
            <p:cNvSpPr/>
            <p:nvPr/>
          </p:nvSpPr>
          <p:spPr bwMode="auto">
            <a:xfrm>
              <a:off x="4645025" y="2524991"/>
              <a:ext cx="864322" cy="2802000"/>
            </a:xfrm>
            <a:prstGeom prst="triangle">
              <a:avLst/>
            </a:prstGeom>
            <a:noFill/>
            <a:ln w="9525" cap="flat" cmpd="sng" algn="ctr">
              <a:solidFill>
                <a:srgbClr val="00A6D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6" name="Isosceles Triangle 25"/>
            <p:cNvSpPr/>
            <p:nvPr/>
          </p:nvSpPr>
          <p:spPr bwMode="auto">
            <a:xfrm>
              <a:off x="5119095" y="2254826"/>
              <a:ext cx="779241" cy="3072165"/>
            </a:xfrm>
            <a:prstGeom prst="triangle">
              <a:avLst/>
            </a:prstGeom>
            <a:noFill/>
            <a:ln w="9525" cap="flat" cmpd="sng" algn="ctr">
              <a:solidFill>
                <a:srgbClr val="00A6D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30389" y="5242006"/>
              <a:ext cx="101215" cy="94375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246670" y="5410299"/>
                  <a:ext cx="17793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nl-NL" sz="1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6670" y="5410299"/>
                  <a:ext cx="177934" cy="2462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4138" r="-17241" b="-9756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725660" y="5404937"/>
                  <a:ext cx="17793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nl-NL" sz="16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5660" y="5404937"/>
                  <a:ext cx="177934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0690" r="-20690" b="-9756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200336" y="5392965"/>
                  <a:ext cx="17793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nl-NL" sz="16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336" y="5392965"/>
                  <a:ext cx="177934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4138" r="-17241" b="-9756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650120" y="5387559"/>
                  <a:ext cx="17793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nl-NL" sz="16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120" y="5387559"/>
                  <a:ext cx="177934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4138" r="-17241" b="-10000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084617" y="5380195"/>
                  <a:ext cx="17793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nl-NL" sz="16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4617" y="5380195"/>
                  <a:ext cx="177933" cy="24622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138" r="-20690" b="-9756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4578597" y="5385725"/>
              <a:ext cx="11221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nl-NL" sz="1600" dirty="0" smtClean="0"/>
                <a:t>6</a:t>
              </a:r>
              <a:endParaRPr lang="nl-NL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981782" y="5371215"/>
                  <a:ext cx="17793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nl-NL" sz="16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782" y="5371215"/>
                  <a:ext cx="177933" cy="2462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690" r="-20690" b="-10000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>
              <a:off x="5416278" y="5392964"/>
              <a:ext cx="11221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nl-NL" sz="1600" dirty="0" smtClean="0"/>
                <a:t>8</a:t>
              </a:r>
              <a:endParaRPr lang="nl-NL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863681" y="5392964"/>
                  <a:ext cx="17793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nl-NL" sz="16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681" y="5392964"/>
                  <a:ext cx="177933" cy="24622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4138" r="-17241" b="-9756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599999" y="1955861"/>
                  <a:ext cx="7044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NL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9999" y="1955861"/>
                  <a:ext cx="704424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2931" r="-12931" b="-38333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642853" y="5617274"/>
                  <a:ext cx="35567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nl-NL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2853" y="5617274"/>
                  <a:ext cx="355675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8621" r="-5172" b="-20000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Isosceles Triangle 21"/>
            <p:cNvSpPr/>
            <p:nvPr/>
          </p:nvSpPr>
          <p:spPr bwMode="auto">
            <a:xfrm>
              <a:off x="3337922" y="3241963"/>
              <a:ext cx="800041" cy="2093623"/>
            </a:xfrm>
            <a:prstGeom prst="triangle">
              <a:avLst/>
            </a:prstGeom>
            <a:noFill/>
            <a:ln w="9525" cap="flat" cmpd="sng" algn="ctr">
              <a:solidFill>
                <a:srgbClr val="00A6D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22150" y="1075324"/>
                <a:ext cx="2520370" cy="1038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150" y="1075324"/>
                <a:ext cx="2520370" cy="10382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05422" y="3552191"/>
                <a:ext cx="2396233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 smtClean="0"/>
                  <a:t>1. </a:t>
                </a:r>
                <a:r>
                  <a:rPr lang="nl-NL" sz="2000" dirty="0" err="1" smtClean="0"/>
                  <a:t>Specify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nl-NL" sz="2000" dirty="0" smtClean="0"/>
              </a:p>
              <a:p>
                <a:endParaRPr lang="nl-NL" sz="2000" dirty="0"/>
              </a:p>
              <a:p>
                <a:r>
                  <a:rPr lang="nl-NL" sz="2000" dirty="0" smtClean="0"/>
                  <a:t>2. </a:t>
                </a:r>
                <a:r>
                  <a:rPr lang="nl-NL" sz="2000" dirty="0" err="1" smtClean="0"/>
                  <a:t>Find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for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all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nl-NL" sz="2000" dirty="0" smtClean="0"/>
              </a:p>
              <a:p>
                <a:endParaRPr lang="nl-NL" sz="2000" dirty="0"/>
              </a:p>
              <a:p>
                <a:r>
                  <a:rPr lang="nl-NL" sz="2000" dirty="0" smtClean="0"/>
                  <a:t>3. </a:t>
                </a:r>
                <a:r>
                  <a:rPr lang="nl-NL" sz="2000" dirty="0" err="1" smtClean="0"/>
                  <a:t>Reconstruct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422" y="3552191"/>
                <a:ext cx="2396233" cy="1631216"/>
              </a:xfrm>
              <a:prstGeom prst="rect">
                <a:avLst/>
              </a:prstGeom>
              <a:blipFill rotWithShape="0">
                <a:blip r:embed="rId14"/>
                <a:stretch>
                  <a:fillRect l="-2545" t="-2247" r="-254" b="-599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9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Method of Moments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921901" y="1791459"/>
                <a:ext cx="5413598" cy="942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l-NL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nc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nl-NL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nc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𝛻𝛻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NL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01" y="1791459"/>
                <a:ext cx="5413598" cy="9420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ndertitel 2"/>
          <p:cNvSpPr txBox="1">
            <a:spLocks/>
          </p:cNvSpPr>
          <p:nvPr/>
        </p:nvSpPr>
        <p:spPr bwMode="auto">
          <a:xfrm>
            <a:off x="924760" y="102126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Expansions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Method of Moments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638300" y="3683946"/>
                <a:ext cx="2582935" cy="16805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NL" sz="20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nl-NL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nl-NL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nl-NL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nl-NL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d>
                            <m:dPr>
                              <m:ctrlPr>
                                <a:rPr lang="nl-NL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nl-NL" sz="20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NL" sz="200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nl-NL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)= </m:t>
                      </m:r>
                      <m:nary>
                        <m:naryPr>
                          <m:chr m:val="∑"/>
                          <m:ctrlPr>
                            <a:rPr lang="nl-NL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nl-NL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nl-NL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nl-NL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3683946"/>
                <a:ext cx="2582935" cy="1680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921901" y="1791459"/>
                <a:ext cx="5413598" cy="942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l-NL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nc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nl-NL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nc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𝛻𝛻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NL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01" y="1791459"/>
                <a:ext cx="5413598" cy="942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ndertitel 2"/>
          <p:cNvSpPr txBox="1">
            <a:spLocks/>
          </p:cNvSpPr>
          <p:nvPr/>
        </p:nvSpPr>
        <p:spPr bwMode="auto">
          <a:xfrm>
            <a:off x="924760" y="102126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Expansions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7997" y="3008674"/>
            <a:ext cx="279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is </a:t>
            </a:r>
            <a:r>
              <a:rPr lang="nl-NL" sz="2000" dirty="0" err="1" smtClean="0"/>
              <a:t>solved</a:t>
            </a:r>
            <a:r>
              <a:rPr lang="nl-NL" sz="2000" dirty="0" smtClean="0"/>
              <a:t> via </a:t>
            </a:r>
            <a:r>
              <a:rPr lang="nl-NL" sz="2000" dirty="0" err="1" smtClean="0"/>
              <a:t>expanding</a:t>
            </a:r>
            <a:endParaRPr lang="nl-NL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Method of Moments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638300" y="3683946"/>
                <a:ext cx="2582935" cy="16805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NL" sz="20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nl-NL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nl-NL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nl-NL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nl-NL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d>
                            <m:dPr>
                              <m:ctrlPr>
                                <a:rPr lang="nl-NL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nl-NL" sz="20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NL" sz="200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nl-NL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)= </m:t>
                      </m:r>
                      <m:nary>
                        <m:naryPr>
                          <m:chr m:val="∑"/>
                          <m:ctrlPr>
                            <a:rPr lang="nl-NL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nl-NL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nl-NL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nl-NL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3683946"/>
                <a:ext cx="2582935" cy="1680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888472" y="3637779"/>
                <a:ext cx="2616998" cy="1772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NL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nl-NL" sz="20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nl-NL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nl-NL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nl-NL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d>
                            <m:dPr>
                              <m:ctrlPr>
                                <a:rPr lang="nl-NL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nl-NL" sz="20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NL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nl-NL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)= </m:t>
                      </m:r>
                      <m:nary>
                        <m:naryPr>
                          <m:chr m:val="∑"/>
                          <m:ctrlPr>
                            <a:rPr lang="nl-NL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nl-NL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nl-NL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nl-NL" sz="20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72" y="3637779"/>
                <a:ext cx="2616998" cy="17729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921901" y="1791459"/>
                <a:ext cx="5413598" cy="942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l-NL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nc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nl-NL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nc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𝛻𝛻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NL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01" y="1791459"/>
                <a:ext cx="5413598" cy="942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ndertitel 2"/>
          <p:cNvSpPr txBox="1">
            <a:spLocks/>
          </p:cNvSpPr>
          <p:nvPr/>
        </p:nvSpPr>
        <p:spPr bwMode="auto">
          <a:xfrm>
            <a:off x="924760" y="102126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Expansions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7997" y="3008674"/>
            <a:ext cx="279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is </a:t>
            </a:r>
            <a:r>
              <a:rPr lang="nl-NL" sz="2000" dirty="0" err="1" smtClean="0"/>
              <a:t>solved</a:t>
            </a:r>
            <a:r>
              <a:rPr lang="nl-NL" sz="2000" dirty="0" smtClean="0"/>
              <a:t> via </a:t>
            </a:r>
            <a:r>
              <a:rPr lang="nl-NL" sz="2000" dirty="0" err="1" smtClean="0"/>
              <a:t>expanding</a:t>
            </a:r>
            <a:endParaRPr lang="nl-NL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Method of Moments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921901" y="1791459"/>
                <a:ext cx="5413598" cy="942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l-NL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nc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nl-NL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nc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𝛻𝛻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NL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01" y="1791459"/>
                <a:ext cx="5413598" cy="9420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ndertitel 2"/>
          <p:cNvSpPr txBox="1">
            <a:spLocks/>
          </p:cNvSpPr>
          <p:nvPr/>
        </p:nvSpPr>
        <p:spPr bwMode="auto">
          <a:xfrm>
            <a:off x="924760" y="102126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Expansions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497387" y="2733512"/>
            <a:ext cx="235659" cy="704478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35244" y="3660426"/>
                <a:ext cx="1613583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nl-NL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nl-NL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nl-NL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nl-NL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244" y="3660426"/>
                <a:ext cx="1613583" cy="6572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38213" y="4735965"/>
                <a:ext cx="7138987" cy="1444121"/>
              </a:xfrm>
            </p:spPr>
            <p:txBody>
              <a:bodyPr/>
              <a:lstStyle/>
              <a:p>
                <a:r>
                  <a:rPr lang="nl-NL" dirty="0"/>
                  <a:t>How do we </a:t>
                </a:r>
                <a:r>
                  <a:rPr lang="nl-NL" dirty="0" err="1"/>
                  <a:t>incorporate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operator </a:t>
                </a:r>
                <a14:m>
                  <m:oMath xmlns:m="http://schemas.openxmlformats.org/officeDocument/2006/math">
                    <m:r>
                      <a:rPr lang="nl-NL" b="1" i="0" dirty="0" smtClean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nl-NL" dirty="0"/>
                  <a:t> in </a:t>
                </a:r>
                <a:r>
                  <a:rPr lang="nl-NL" dirty="0" err="1"/>
                  <a:t>the</a:t>
                </a:r>
                <a:r>
                  <a:rPr lang="nl-NL" dirty="0"/>
                  <a:t> matrix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NL" dirty="0"/>
                  <a:t>?</a:t>
                </a:r>
                <a:br>
                  <a:rPr lang="nl-NL" dirty="0"/>
                </a:br>
                <a:endParaRPr lang="nl-NL" dirty="0"/>
              </a:p>
              <a:p>
                <a:r>
                  <a:rPr lang="nl-NL" dirty="0"/>
                  <a:t>How do we deal </a:t>
                </a:r>
                <a:r>
                  <a:rPr lang="nl-NL" dirty="0" err="1"/>
                  <a:t>with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derivative</a:t>
                </a:r>
                <a:r>
                  <a:rPr lang="nl-NL" dirty="0"/>
                  <a:t> </a:t>
                </a:r>
                <a:r>
                  <a:rPr lang="nl-NL" dirty="0" err="1"/>
                  <a:t>terms</a:t>
                </a:r>
                <a:r>
                  <a:rPr lang="nl-NL" dirty="0"/>
                  <a:t>?</a:t>
                </a:r>
              </a:p>
            </p:txBody>
          </p:sp>
        </mc:Choice>
        <mc:Fallback xmlns="">
          <p:sp>
            <p:nvSpPr>
              <p:cNvPr id="10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213" y="4735965"/>
                <a:ext cx="7138987" cy="1444121"/>
              </a:xfrm>
              <a:blipFill rotWithShape="0">
                <a:blip r:embed="rId6"/>
                <a:stretch>
                  <a:fillRect l="-2220" t="-67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07301" y="3618077"/>
                <a:ext cx="6251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6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nl-NL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301" y="3618077"/>
                <a:ext cx="625171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937322" y="2841617"/>
            <a:ext cx="2796353" cy="1552920"/>
            <a:chOff x="5937322" y="2923581"/>
            <a:chExt cx="2796353" cy="1552920"/>
          </a:xfrm>
        </p:grpSpPr>
        <p:sp>
          <p:nvSpPr>
            <p:cNvPr id="14" name="Cloud Callout 13"/>
            <p:cNvSpPr/>
            <p:nvPr/>
          </p:nvSpPr>
          <p:spPr bwMode="auto">
            <a:xfrm rot="488184">
              <a:off x="5937322" y="2923581"/>
              <a:ext cx="2796353" cy="1552920"/>
            </a:xfrm>
            <a:prstGeom prst="cloudCallout">
              <a:avLst>
                <a:gd name="adj1" fmla="val -56152"/>
                <a:gd name="adj2" fmla="val -27768"/>
              </a:avLst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135294" y="3172537"/>
                  <a:ext cx="2346476" cy="92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𝛻𝛻</m:t>
                        </m:r>
                        <m:r>
                          <a:rPr lang="nl-NL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nl-NL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  <m:r>
                          <a:rPr lang="nl-NL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NL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NL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nl-NL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nl-NL" sz="1400" dirty="0"/>
                                    <m:t>+</m:t>
                                  </m:r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nl-NL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nl-NL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nl-NL" sz="1400" dirty="0"/>
                                    <m:t>+</m:t>
                                  </m:r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nl-NL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nl-NL" sz="1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5294" y="3172537"/>
                  <a:ext cx="2346476" cy="92390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226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Method of Moments</a:t>
            </a:r>
            <a:endParaRPr lang="nl-NL" dirty="0"/>
          </a:p>
        </p:txBody>
      </p:sp>
      <p:sp>
        <p:nvSpPr>
          <p:cNvPr id="7" name="Ondertitel 2"/>
          <p:cNvSpPr txBox="1">
            <a:spLocks/>
          </p:cNvSpPr>
          <p:nvPr/>
        </p:nvSpPr>
        <p:spPr bwMode="auto">
          <a:xfrm>
            <a:off x="924760" y="102126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Fast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Fourier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Transform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859" y="1701800"/>
            <a:ext cx="708557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Remember,</a:t>
            </a:r>
          </a:p>
          <a:p>
            <a:endParaRPr lang="nl-NL" sz="2000" dirty="0"/>
          </a:p>
          <a:p>
            <a:endParaRPr lang="nl-NL" sz="2000" dirty="0" smtClean="0"/>
          </a:p>
          <a:p>
            <a:endParaRPr lang="nl-NL" sz="2000" dirty="0"/>
          </a:p>
          <a:p>
            <a:endParaRPr lang="nl-NL" sz="2000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nl-NL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nl-NL" dirty="0"/>
          </a:p>
          <a:p>
            <a:r>
              <a:rPr lang="nl-NL" sz="2000" dirty="0" smtClean="0"/>
              <a:t/>
            </a:r>
            <a:br>
              <a:rPr lang="nl-NL" sz="2000" dirty="0" smtClean="0"/>
            </a:b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30016" y="2059983"/>
                <a:ext cx="5485348" cy="953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NL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𝐄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nl-NL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nl-NL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nl-NL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sSub>
                            <m:sSubPr>
                              <m:ctrlPr>
                                <a:rPr lang="nl-NL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nl-NL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nl-NL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16" y="2059983"/>
                <a:ext cx="5485348" cy="9531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46413" y="2318868"/>
                <a:ext cx="15719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nl-NL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NL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𝐄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413" y="2318868"/>
                <a:ext cx="1571905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04103" y="3530950"/>
                <a:ext cx="22165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begChr m:val="{"/>
                          <m:endChr m:val="}"/>
                          <m:ctrlPr>
                            <a:rPr lang="nl-NL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begChr m:val="{"/>
                          <m:endChr m:val="}"/>
                          <m:ctrlPr>
                            <a:rPr lang="nl-NL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nl-NL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103" y="3530950"/>
                <a:ext cx="2216504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89185" y="3530951"/>
                <a:ext cx="27497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begChr m:val="{"/>
                          <m:endChr m:val="}"/>
                          <m:ctrlPr>
                            <a:rPr lang="nl-NL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1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begChr m:val="{"/>
                          <m:endChr m:val="}"/>
                          <m:ctrlPr>
                            <a:rPr lang="nl-NL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nl-NL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nl-NL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85" y="3530951"/>
                <a:ext cx="2749791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915149" y="312504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err="1"/>
              <a:t>And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24534" y="4365307"/>
                <a:ext cx="3821879" cy="507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nl-NL" b="1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nl-NL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nl-NL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nl-NL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nl-NL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𝐄</m:t>
                              </m:r>
                            </m:e>
                          </m:d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534" y="4365307"/>
                <a:ext cx="3821879" cy="5073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24760" y="5183866"/>
                <a:ext cx="701347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/>
                  <a:t>So, </a:t>
                </a:r>
                <a:r>
                  <a:rPr lang="nl-NL" sz="2000" dirty="0" err="1"/>
                  <a:t>use</a:t>
                </a:r>
                <a:r>
                  <a:rPr lang="nl-NL" sz="2000" dirty="0"/>
                  <a:t> </a:t>
                </a:r>
                <a:r>
                  <a:rPr lang="nl-NL" sz="2000" dirty="0" err="1"/>
                  <a:t>fast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Fourier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transform</a:t>
                </a:r>
                <a:r>
                  <a:rPr lang="nl-NL" sz="2000" dirty="0"/>
                  <a:t> (FFT) </a:t>
                </a:r>
                <a:r>
                  <a:rPr lang="nl-NL" sz="2000" dirty="0" err="1"/>
                  <a:t>algorithms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to</a:t>
                </a:r>
                <a:r>
                  <a:rPr lang="nl-NL" sz="2000" dirty="0"/>
                  <a:t> </a:t>
                </a:r>
                <a:r>
                  <a:rPr lang="nl-NL" sz="2000" dirty="0" err="1"/>
                  <a:t>incorporate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b="1" dirty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nl-NL" sz="2000" dirty="0"/>
                  <a:t> in </a:t>
                </a:r>
                <a:r>
                  <a:rPr lang="nl-NL" sz="2000" dirty="0" err="1"/>
                  <a:t>the</a:t>
                </a:r>
                <a:r>
                  <a:rPr lang="nl-NL" sz="2000" dirty="0"/>
                  <a:t> matrix 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NL" sz="2000" dirty="0"/>
                  <a:t>!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60" y="5183866"/>
                <a:ext cx="7013477" cy="707886"/>
              </a:xfrm>
              <a:prstGeom prst="rect">
                <a:avLst/>
              </a:prstGeom>
              <a:blipFill rotWithShape="0">
                <a:blip r:embed="rId9"/>
                <a:stretch>
                  <a:fillRect l="-957" t="-4310" b="-1465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6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17575" y="457200"/>
            <a:ext cx="71596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nl-NL" smtClean="0"/>
              <a:t>Introduction</a:t>
            </a:r>
            <a:endParaRPr lang="nl-NL" dirty="0"/>
          </a:p>
        </p:txBody>
      </p:sp>
      <p:sp>
        <p:nvSpPr>
          <p:cNvPr id="6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Magnetic Resonance Imaging (MRI)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37" y="1516063"/>
            <a:ext cx="4838700" cy="4233863"/>
          </a:xfrm>
          <a:prstGeom prst="rect">
            <a:avLst/>
          </a:prstGeom>
        </p:spPr>
      </p:pic>
      <p:sp>
        <p:nvSpPr>
          <p:cNvPr id="8" name="Tekstvak 27"/>
          <p:cNvSpPr txBox="1"/>
          <p:nvPr/>
        </p:nvSpPr>
        <p:spPr>
          <a:xfrm>
            <a:off x="6267892" y="5832865"/>
            <a:ext cx="28761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i="1" dirty="0" smtClean="0">
                <a:solidFill>
                  <a:schemeClr val="bg2"/>
                </a:solidFill>
              </a:rPr>
              <a:t>www.neurensics.com/technische-specificaties</a:t>
            </a:r>
            <a:endParaRPr lang="da-DK" sz="1050" i="1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Method of Moments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921901" y="1791459"/>
                <a:ext cx="5413598" cy="942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l-NL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nc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nl-NL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nc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𝛻𝛻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NL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01" y="1791459"/>
                <a:ext cx="5413598" cy="9420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ndertitel 2"/>
          <p:cNvSpPr txBox="1">
            <a:spLocks/>
          </p:cNvSpPr>
          <p:nvPr/>
        </p:nvSpPr>
        <p:spPr bwMode="auto">
          <a:xfrm>
            <a:off x="924760" y="102126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Expansions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497387" y="2733512"/>
            <a:ext cx="235659" cy="704478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35244" y="3660426"/>
                <a:ext cx="1613583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nl-NL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nl-NL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nl-NL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nl-NL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244" y="3660426"/>
                <a:ext cx="1613583" cy="6572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38213" y="4735965"/>
                <a:ext cx="7138987" cy="1444121"/>
              </a:xfrm>
            </p:spPr>
            <p:txBody>
              <a:bodyPr/>
              <a:lstStyle/>
              <a:p>
                <a:r>
                  <a:rPr lang="nl-NL" dirty="0"/>
                  <a:t>How do we </a:t>
                </a:r>
                <a:r>
                  <a:rPr lang="nl-NL" dirty="0" err="1"/>
                  <a:t>incorporate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operator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/>
                  <a:t> in </a:t>
                </a:r>
                <a:r>
                  <a:rPr lang="nl-NL" dirty="0" err="1"/>
                  <a:t>the</a:t>
                </a:r>
                <a:r>
                  <a:rPr lang="nl-NL" dirty="0"/>
                  <a:t> matrix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NL" dirty="0"/>
                  <a:t>?</a:t>
                </a:r>
                <a:br>
                  <a:rPr lang="nl-NL" dirty="0"/>
                </a:br>
                <a:endParaRPr lang="nl-NL" dirty="0"/>
              </a:p>
              <a:p>
                <a:r>
                  <a:rPr lang="nl-NL" dirty="0"/>
                  <a:t>How do we deal </a:t>
                </a:r>
                <a:r>
                  <a:rPr lang="nl-NL" dirty="0" err="1"/>
                  <a:t>with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derivative</a:t>
                </a:r>
                <a:r>
                  <a:rPr lang="nl-NL" dirty="0"/>
                  <a:t> </a:t>
                </a:r>
                <a:r>
                  <a:rPr lang="nl-NL" dirty="0" err="1"/>
                  <a:t>terms</a:t>
                </a:r>
                <a:r>
                  <a:rPr lang="nl-NL" dirty="0"/>
                  <a:t>?</a:t>
                </a:r>
              </a:p>
            </p:txBody>
          </p:sp>
        </mc:Choice>
        <mc:Fallback xmlns="">
          <p:sp>
            <p:nvSpPr>
              <p:cNvPr id="10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213" y="4735965"/>
                <a:ext cx="7138987" cy="1444121"/>
              </a:xfrm>
              <a:blipFill rotWithShape="0">
                <a:blip r:embed="rId6"/>
                <a:stretch>
                  <a:fillRect l="-2220" t="-67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07301" y="3618077"/>
                <a:ext cx="6251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6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nl-NL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301" y="3618077"/>
                <a:ext cx="625171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937322" y="2841617"/>
            <a:ext cx="2796353" cy="1552920"/>
            <a:chOff x="5937322" y="2923581"/>
            <a:chExt cx="2796353" cy="1552920"/>
          </a:xfrm>
        </p:grpSpPr>
        <p:sp>
          <p:nvSpPr>
            <p:cNvPr id="11" name="Cloud Callout 10"/>
            <p:cNvSpPr/>
            <p:nvPr/>
          </p:nvSpPr>
          <p:spPr bwMode="auto">
            <a:xfrm rot="488184">
              <a:off x="5937322" y="2923581"/>
              <a:ext cx="2796353" cy="1552920"/>
            </a:xfrm>
            <a:prstGeom prst="cloudCallout">
              <a:avLst>
                <a:gd name="adj1" fmla="val -56152"/>
                <a:gd name="adj2" fmla="val -27768"/>
              </a:avLst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135294" y="3172537"/>
                  <a:ext cx="2346476" cy="92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𝛻𝛻</m:t>
                        </m:r>
                        <m:r>
                          <a:rPr lang="nl-NL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nl-NL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  <m:r>
                          <a:rPr lang="nl-NL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NL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NL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nl-NL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nl-NL" sz="1400" dirty="0"/>
                                    <m:t>+</m:t>
                                  </m:r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nl-NL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nl-NL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nl-NL" sz="1400" dirty="0"/>
                                    <m:t>+</m:t>
                                  </m:r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nl-NL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nl-NL" sz="1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5294" y="3172537"/>
                  <a:ext cx="2346476" cy="92390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8" y="4633108"/>
            <a:ext cx="495273" cy="4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ea typeface="ＭＳ Ｐゴシック" panose="020B0600070205080204" pitchFamily="34" charset="-128"/>
              </a:rPr>
              <a:t>The Method of </a:t>
            </a:r>
            <a:r>
              <a:rPr lang="nl-NL" altLang="nl-NL" dirty="0" err="1" smtClean="0">
                <a:ea typeface="ＭＳ Ｐゴシック" panose="020B0600070205080204" pitchFamily="34" charset="-128"/>
              </a:rPr>
              <a:t>Moments</a:t>
            </a:r>
            <a:r>
              <a:rPr lang="nl-NL" altLang="nl-NL" dirty="0" smtClean="0">
                <a:ea typeface="ＭＳ Ｐゴシック" panose="020B0600070205080204" pitchFamily="34" charset="-128"/>
              </a:rPr>
              <a:t/>
            </a:r>
            <a:br>
              <a:rPr lang="nl-NL" altLang="nl-NL" dirty="0" smtClean="0">
                <a:ea typeface="ＭＳ Ｐゴシック" panose="020B0600070205080204" pitchFamily="34" charset="-128"/>
              </a:rPr>
            </a:br>
            <a:endParaRPr lang="nl-NL" altLang="nl-NL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"/>
          <a:stretch/>
        </p:blipFill>
        <p:spPr bwMode="auto">
          <a:xfrm>
            <a:off x="2577499" y="3291162"/>
            <a:ext cx="4206875" cy="25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64" y="2005796"/>
            <a:ext cx="53800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4305300" y="3167846"/>
            <a:ext cx="218759" cy="605848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NL">
              <a:latin typeface="Arial" charset="0"/>
              <a:ea typeface="ＭＳ Ｐゴシック" pitchFamily="1" charset="-128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75915" y="2921830"/>
                <a:ext cx="2689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915" y="2921830"/>
                <a:ext cx="26898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091" r="-9091" b="-16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4461" y="2921830"/>
                <a:ext cx="272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461" y="2921830"/>
                <a:ext cx="2729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2222" r="-20000" b="-2786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41791" y="5286188"/>
                <a:ext cx="2689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791" y="5286188"/>
                <a:ext cx="26898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8889" r="-6667" b="-16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97552" y="5444917"/>
                <a:ext cx="272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552" y="5444917"/>
                <a:ext cx="27296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2222" r="-20000" b="-2786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 bwMode="auto">
          <a:xfrm flipV="1">
            <a:off x="5459907" y="5200338"/>
            <a:ext cx="400049" cy="1997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2878148" y="5363098"/>
            <a:ext cx="464519" cy="2155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Basis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Functions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: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Rooftop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 bwMode="auto">
          <a:xfrm rot="1224149">
            <a:off x="6170170" y="583547"/>
            <a:ext cx="2905663" cy="1488526"/>
          </a:xfrm>
          <a:prstGeom prst="cloudCallou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08955" y="773330"/>
                <a:ext cx="2628091" cy="932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nl-NL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nl-NL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nl-NL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nl-NL" sz="200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l-NL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nl-NL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d>
                            <m:dPr>
                              <m:ctrlPr>
                                <a:rPr lang="nl-NL" sz="2000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nl-NL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955" y="773330"/>
                <a:ext cx="2628091" cy="93262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Method of Moments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921901" y="1791459"/>
                <a:ext cx="5413598" cy="942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l-NL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nc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nl-NL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l-NL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nc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𝛻𝛻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NL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l-NL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01" y="1791459"/>
                <a:ext cx="5413598" cy="9420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ndertitel 2"/>
          <p:cNvSpPr txBox="1">
            <a:spLocks/>
          </p:cNvSpPr>
          <p:nvPr/>
        </p:nvSpPr>
        <p:spPr bwMode="auto">
          <a:xfrm>
            <a:off x="924760" y="102126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Expansions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497387" y="2733512"/>
            <a:ext cx="235659" cy="704478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35244" y="3660426"/>
                <a:ext cx="1613583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nl-NL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nl-NL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nl-NL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nl-NL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nl-NL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244" y="3660426"/>
                <a:ext cx="1613583" cy="6572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38213" y="4735965"/>
                <a:ext cx="7138987" cy="1444121"/>
              </a:xfrm>
            </p:spPr>
            <p:txBody>
              <a:bodyPr/>
              <a:lstStyle/>
              <a:p>
                <a:r>
                  <a:rPr lang="nl-NL" dirty="0"/>
                  <a:t>How do we </a:t>
                </a:r>
                <a:r>
                  <a:rPr lang="nl-NL" dirty="0" err="1"/>
                  <a:t>incorporate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operator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/>
                  <a:t> in </a:t>
                </a:r>
                <a:r>
                  <a:rPr lang="nl-NL" dirty="0" err="1"/>
                  <a:t>the</a:t>
                </a:r>
                <a:r>
                  <a:rPr lang="nl-NL" dirty="0"/>
                  <a:t> matrix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NL" dirty="0"/>
                  <a:t>?</a:t>
                </a:r>
                <a:br>
                  <a:rPr lang="nl-NL" dirty="0"/>
                </a:br>
                <a:endParaRPr lang="nl-NL" dirty="0"/>
              </a:p>
              <a:p>
                <a:r>
                  <a:rPr lang="nl-NL" dirty="0"/>
                  <a:t>How do we deal </a:t>
                </a:r>
                <a:r>
                  <a:rPr lang="nl-NL" dirty="0" err="1"/>
                  <a:t>with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derivative</a:t>
                </a:r>
                <a:r>
                  <a:rPr lang="nl-NL" dirty="0"/>
                  <a:t> </a:t>
                </a:r>
                <a:r>
                  <a:rPr lang="nl-NL" dirty="0" err="1"/>
                  <a:t>terms</a:t>
                </a:r>
                <a:r>
                  <a:rPr lang="nl-NL" dirty="0"/>
                  <a:t>?</a:t>
                </a:r>
              </a:p>
            </p:txBody>
          </p:sp>
        </mc:Choice>
        <mc:Fallback xmlns="">
          <p:sp>
            <p:nvSpPr>
              <p:cNvPr id="10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213" y="4735965"/>
                <a:ext cx="7138987" cy="1444121"/>
              </a:xfrm>
              <a:blipFill rotWithShape="0">
                <a:blip r:embed="rId6"/>
                <a:stretch>
                  <a:fillRect l="-2220" t="-67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07301" y="3618077"/>
                <a:ext cx="6251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6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nl-NL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301" y="3618077"/>
                <a:ext cx="625171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937322" y="2923581"/>
            <a:ext cx="2796353" cy="1552920"/>
            <a:chOff x="5937322" y="2923581"/>
            <a:chExt cx="2796353" cy="1552920"/>
          </a:xfrm>
        </p:grpSpPr>
        <p:sp>
          <p:nvSpPr>
            <p:cNvPr id="11" name="Cloud Callout 10"/>
            <p:cNvSpPr/>
            <p:nvPr/>
          </p:nvSpPr>
          <p:spPr bwMode="auto">
            <a:xfrm rot="488184">
              <a:off x="5937322" y="2923581"/>
              <a:ext cx="2796353" cy="1552920"/>
            </a:xfrm>
            <a:prstGeom prst="cloudCallout">
              <a:avLst>
                <a:gd name="adj1" fmla="val -56152"/>
                <a:gd name="adj2" fmla="val -27768"/>
              </a:avLst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135294" y="3172537"/>
                  <a:ext cx="2346476" cy="92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𝛻𝛻</m:t>
                        </m:r>
                        <m:r>
                          <a:rPr lang="nl-NL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nl-NL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</m:t>
                        </m:r>
                        <m:r>
                          <a:rPr lang="nl-NL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NL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NL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nl-NL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nl-NL" sz="1400" dirty="0"/>
                                    <m:t>+</m:t>
                                  </m:r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nl-NL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nl-NL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nl-NL" sz="1400" dirty="0"/>
                                    <m:t>+</m:t>
                                  </m:r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nl-NL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nl-NL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nl-NL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nl-NL" sz="1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5294" y="3172537"/>
                  <a:ext cx="2346476" cy="92390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8" y="4633108"/>
            <a:ext cx="495273" cy="4952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8" y="5210388"/>
            <a:ext cx="495273" cy="4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244600"/>
          </a:xfrm>
        </p:spPr>
        <p:txBody>
          <a:bodyPr/>
          <a:lstStyle/>
          <a:p>
            <a:r>
              <a:rPr lang="nl-NL" dirty="0" smtClean="0"/>
              <a:t>Central </a:t>
            </a:r>
            <a:r>
              <a:rPr lang="nl-NL" dirty="0" err="1" smtClean="0"/>
              <a:t>Difference</a:t>
            </a:r>
            <a:r>
              <a:rPr lang="nl-NL" dirty="0" smtClean="0"/>
              <a:t> </a:t>
            </a:r>
            <a:r>
              <a:rPr lang="nl-NL" dirty="0" err="1" smtClean="0"/>
              <a:t>Schemes</a:t>
            </a:r>
            <a:endParaRPr lang="en-US" dirty="0"/>
          </a:p>
        </p:txBody>
      </p:sp>
      <p:sp>
        <p:nvSpPr>
          <p:cNvPr id="11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On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staggered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and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non-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staggered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grids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96826" y="2236962"/>
            <a:ext cx="3466581" cy="3408218"/>
            <a:chOff x="4281984" y="1677304"/>
            <a:chExt cx="1848287" cy="1849576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4281340" y="1677948"/>
              <a:ext cx="1849576" cy="1848287"/>
              <a:chOff x="4281340" y="1677948"/>
              <a:chExt cx="1849576" cy="1848287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466686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02690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38694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74698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10702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30682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4306827" y="350337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4306827" y="314333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4306827" y="278329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4306827" y="242325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4306827" y="206321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4306827" y="1703177"/>
                <a:ext cx="1801229" cy="15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4286164" y="1857154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18844295">
                <a:off x="4459891" y="168031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8844295">
                <a:off x="4459890" y="204035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8844295">
                <a:off x="4459890" y="2398026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8844295">
                <a:off x="4459890" y="2760436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8844295">
                <a:off x="4459889" y="311724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8844295">
                <a:off x="4459890" y="3480516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8844295">
                <a:off x="4816013" y="347814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844295">
                <a:off x="4815029" y="3118109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8844295">
                <a:off x="4815027" y="276043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8844295">
                <a:off x="4816014" y="167794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844295">
                <a:off x="4815031" y="2037989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8844295">
                <a:off x="4815091" y="240113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8844295">
                <a:off x="5184067" y="168031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8844295">
                <a:off x="5184066" y="2045243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8844295">
                <a:off x="5184066" y="2398025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8844295">
                <a:off x="5184067" y="276187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8844295">
                <a:off x="5184067" y="312047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8844295">
                <a:off x="5184067" y="347496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18844295">
                <a:off x="5534069" y="168186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8844295">
                <a:off x="5533782" y="203963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18844295">
                <a:off x="5534392" y="2398025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18844295">
                <a:off x="5534393" y="276187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Rectangle 55"/>
              <p:cNvSpPr/>
              <p:nvPr/>
            </p:nvSpPr>
            <p:spPr>
              <a:xfrm rot="18844295">
                <a:off x="5534393" y="311724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18844295">
                <a:off x="5533782" y="3478142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844295">
                <a:off x="5900415" y="1681865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18844295">
                <a:off x="5900416" y="204524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18844295">
                <a:off x="5900416" y="2401140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844295">
                <a:off x="5900417" y="2760433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18844295">
                <a:off x="5900414" y="3118109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18844295">
                <a:off x="5900413" y="3478141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644007" y="1856811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004044" y="1858939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362656" y="185651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724362" y="1857154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084165" y="1857154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286164" y="222170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644007" y="222481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007770" y="222244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362655" y="222481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724362" y="2221702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084164" y="222481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1340" y="2583956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644006" y="2584369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007770" y="2584368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724362" y="2580922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085197" y="2580922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283966" y="2942856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641379" y="293846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007770" y="2942856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362653" y="2938162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724362" y="2938161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085197" y="293846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084163" y="3287765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724362" y="3293401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364087" y="329340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007767" y="3293399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644555" y="330784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283537" y="330784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5182083" y="2758068"/>
              <a:ext cx="45719" cy="45719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51058" y="2294478"/>
            <a:ext cx="3520708" cy="3348796"/>
            <a:chOff x="2051720" y="1700808"/>
            <a:chExt cx="1800200" cy="1800200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241176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77180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13184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49188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85192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05172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2051720" y="350100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2051720" y="314096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2051720" y="278092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2051720" y="242088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2051720" y="206084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2051720" y="170080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2210000" y="1858939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Oval 105"/>
            <p:cNvSpPr/>
            <p:nvPr/>
          </p:nvSpPr>
          <p:spPr>
            <a:xfrm>
              <a:off x="2569761" y="1857167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Oval 106"/>
            <p:cNvSpPr/>
            <p:nvPr/>
          </p:nvSpPr>
          <p:spPr>
            <a:xfrm>
              <a:off x="2210000" y="2222442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Oval 107"/>
            <p:cNvSpPr/>
            <p:nvPr/>
          </p:nvSpPr>
          <p:spPr>
            <a:xfrm>
              <a:off x="2569760" y="2222441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Oval 108"/>
            <p:cNvSpPr/>
            <p:nvPr/>
          </p:nvSpPr>
          <p:spPr>
            <a:xfrm>
              <a:off x="2928960" y="2221924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28960" y="1857166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Oval 110"/>
            <p:cNvSpPr/>
            <p:nvPr/>
          </p:nvSpPr>
          <p:spPr>
            <a:xfrm>
              <a:off x="3294368" y="1858939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Oval 111"/>
            <p:cNvSpPr/>
            <p:nvPr/>
          </p:nvSpPr>
          <p:spPr>
            <a:xfrm>
              <a:off x="2210000" y="2578048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Oval 112"/>
            <p:cNvSpPr/>
            <p:nvPr/>
          </p:nvSpPr>
          <p:spPr>
            <a:xfrm>
              <a:off x="2569006" y="2578047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Oval 113"/>
            <p:cNvSpPr/>
            <p:nvPr/>
          </p:nvSpPr>
          <p:spPr>
            <a:xfrm>
              <a:off x="2928960" y="2578046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Oval 114"/>
            <p:cNvSpPr/>
            <p:nvPr/>
          </p:nvSpPr>
          <p:spPr>
            <a:xfrm>
              <a:off x="3294368" y="2221705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Oval 115"/>
            <p:cNvSpPr/>
            <p:nvPr/>
          </p:nvSpPr>
          <p:spPr>
            <a:xfrm>
              <a:off x="3294367" y="2578048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Oval 116"/>
            <p:cNvSpPr/>
            <p:nvPr/>
          </p:nvSpPr>
          <p:spPr>
            <a:xfrm>
              <a:off x="2570825" y="2942856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Oval 117"/>
            <p:cNvSpPr/>
            <p:nvPr/>
          </p:nvSpPr>
          <p:spPr>
            <a:xfrm>
              <a:off x="2209999" y="2942855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Oval 118"/>
            <p:cNvSpPr/>
            <p:nvPr/>
          </p:nvSpPr>
          <p:spPr>
            <a:xfrm>
              <a:off x="2928960" y="2942854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Oval 119"/>
            <p:cNvSpPr/>
            <p:nvPr/>
          </p:nvSpPr>
          <p:spPr>
            <a:xfrm>
              <a:off x="3294368" y="2942853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Oval 120"/>
            <p:cNvSpPr/>
            <p:nvPr/>
          </p:nvSpPr>
          <p:spPr>
            <a:xfrm>
              <a:off x="3646025" y="1857165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Oval 121"/>
            <p:cNvSpPr/>
            <p:nvPr/>
          </p:nvSpPr>
          <p:spPr>
            <a:xfrm>
              <a:off x="3646025" y="2221704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Oval 122"/>
            <p:cNvSpPr/>
            <p:nvPr/>
          </p:nvSpPr>
          <p:spPr>
            <a:xfrm>
              <a:off x="3646024" y="2578048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Oval 123"/>
            <p:cNvSpPr/>
            <p:nvPr/>
          </p:nvSpPr>
          <p:spPr>
            <a:xfrm>
              <a:off x="3645270" y="2942852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Oval 124"/>
            <p:cNvSpPr/>
            <p:nvPr/>
          </p:nvSpPr>
          <p:spPr>
            <a:xfrm>
              <a:off x="2210000" y="3307843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Oval 125"/>
            <p:cNvSpPr/>
            <p:nvPr/>
          </p:nvSpPr>
          <p:spPr>
            <a:xfrm>
              <a:off x="2569005" y="3307842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28960" y="3307841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Oval 127"/>
            <p:cNvSpPr/>
            <p:nvPr/>
          </p:nvSpPr>
          <p:spPr>
            <a:xfrm>
              <a:off x="3294366" y="3307843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Oval 128"/>
            <p:cNvSpPr/>
            <p:nvPr/>
          </p:nvSpPr>
          <p:spPr>
            <a:xfrm>
              <a:off x="3646023" y="3307843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1328875" y="1792239"/>
            <a:ext cx="236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Non-</a:t>
            </a:r>
            <a:r>
              <a:rPr lang="nl-NL" sz="2000" dirty="0" err="1" smtClean="0"/>
              <a:t>staggered</a:t>
            </a:r>
            <a:r>
              <a:rPr lang="nl-NL" sz="2000" dirty="0" smtClean="0"/>
              <a:t> </a:t>
            </a:r>
            <a:r>
              <a:rPr lang="nl-NL" sz="2000" dirty="0" err="1" smtClean="0"/>
              <a:t>grid</a:t>
            </a:r>
            <a:endParaRPr lang="nl-NL" sz="2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5675079" y="1792239"/>
            <a:ext cx="1847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/>
              <a:t>Staggered</a:t>
            </a:r>
            <a:r>
              <a:rPr lang="nl-NL" sz="2000" dirty="0" smtClean="0"/>
              <a:t> </a:t>
            </a:r>
            <a:r>
              <a:rPr lang="nl-NL" sz="2000" dirty="0" err="1" smtClean="0"/>
              <a:t>grid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58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85493" y="3918372"/>
                <a:ext cx="6202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smtClean="0">
                          <a:latin typeface="Cambria Math"/>
                        </a:rPr>
                        <m:t>𝑚</m:t>
                      </m:r>
                      <m:r>
                        <a:rPr lang="nl-NL" sz="1600" b="0" i="1" smtClean="0">
                          <a:latin typeface="Cambria Math"/>
                        </a:rPr>
                        <m:t>,</m:t>
                      </m:r>
                      <m:r>
                        <a:rPr lang="nl-NL" sz="16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493" y="3918372"/>
                <a:ext cx="620234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0000" y="4222549"/>
                <a:ext cx="6202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smtClean="0">
                          <a:latin typeface="Cambria Math"/>
                        </a:rPr>
                        <m:t>𝑚</m:t>
                      </m:r>
                      <m:r>
                        <a:rPr lang="nl-NL" sz="1600" b="0" i="1" smtClean="0">
                          <a:latin typeface="Cambria Math"/>
                        </a:rPr>
                        <m:t>,</m:t>
                      </m:r>
                      <m:r>
                        <a:rPr lang="nl-NL" sz="16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000" y="4222549"/>
                <a:ext cx="620234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244600"/>
          </a:xfrm>
        </p:spPr>
        <p:txBody>
          <a:bodyPr/>
          <a:lstStyle/>
          <a:p>
            <a:r>
              <a:rPr lang="nl-NL" dirty="0" smtClean="0"/>
              <a:t>Central </a:t>
            </a:r>
            <a:r>
              <a:rPr lang="nl-NL" dirty="0" err="1" smtClean="0"/>
              <a:t>Difference</a:t>
            </a:r>
            <a:r>
              <a:rPr lang="nl-NL" dirty="0" smtClean="0"/>
              <a:t> </a:t>
            </a:r>
            <a:r>
              <a:rPr lang="nl-NL" dirty="0" err="1" smtClean="0"/>
              <a:t>Schemes</a:t>
            </a:r>
            <a:endParaRPr lang="en-US" dirty="0"/>
          </a:p>
        </p:txBody>
      </p:sp>
      <p:sp>
        <p:nvSpPr>
          <p:cNvPr id="11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On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staggered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and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non-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staggered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grids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8875" y="1792239"/>
            <a:ext cx="236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Non-</a:t>
            </a:r>
            <a:r>
              <a:rPr lang="nl-NL" sz="2000" dirty="0" err="1" smtClean="0"/>
              <a:t>staggered</a:t>
            </a:r>
            <a:r>
              <a:rPr lang="nl-NL" sz="2000" dirty="0" smtClean="0"/>
              <a:t> </a:t>
            </a:r>
            <a:r>
              <a:rPr lang="nl-NL" sz="2000" dirty="0" err="1" smtClean="0"/>
              <a:t>grid</a:t>
            </a:r>
            <a:endParaRPr lang="nl-NL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675079" y="1792239"/>
            <a:ext cx="1847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/>
              <a:t>Staggered</a:t>
            </a:r>
            <a:r>
              <a:rPr lang="nl-NL" sz="2000" dirty="0" smtClean="0"/>
              <a:t> </a:t>
            </a:r>
            <a:r>
              <a:rPr lang="nl-NL" sz="2000" dirty="0" err="1" smtClean="0"/>
              <a:t>grid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20000" y="4222549"/>
                <a:ext cx="6202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smtClean="0">
                          <a:latin typeface="Cambria Math"/>
                        </a:rPr>
                        <m:t>𝑚</m:t>
                      </m:r>
                      <m:r>
                        <a:rPr lang="nl-NL" sz="1600" b="0" i="1" smtClean="0">
                          <a:latin typeface="Cambria Math"/>
                        </a:rPr>
                        <m:t>,</m:t>
                      </m:r>
                      <m:r>
                        <a:rPr lang="nl-NL" sz="16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000" y="4222549"/>
                <a:ext cx="620234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896826" y="2236962"/>
            <a:ext cx="3466581" cy="3408218"/>
            <a:chOff x="4281984" y="1677304"/>
            <a:chExt cx="1848287" cy="1849576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4281340" y="1677948"/>
              <a:ext cx="1849576" cy="1848287"/>
              <a:chOff x="4281340" y="1677948"/>
              <a:chExt cx="1849576" cy="1848287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466686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02690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38694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74698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10702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30682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4306827" y="350337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4306827" y="314333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4306827" y="278329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4306827" y="242325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4306827" y="206321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4306827" y="1703177"/>
                <a:ext cx="1801229" cy="15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4286164" y="1857154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18844295">
                <a:off x="4459891" y="168031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8844295">
                <a:off x="4459890" y="204035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8844295">
                <a:off x="4459890" y="2398026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8844295">
                <a:off x="4459890" y="2760436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8844295">
                <a:off x="4459889" y="311724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8844295">
                <a:off x="4459890" y="3480516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8844295">
                <a:off x="4816013" y="347814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844295">
                <a:off x="4815029" y="3118109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8844295">
                <a:off x="4815027" y="276043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8844295">
                <a:off x="4816014" y="167794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844295">
                <a:off x="4815031" y="2037989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8844295">
                <a:off x="4815091" y="240113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8844295">
                <a:off x="5184067" y="168031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8844295">
                <a:off x="5184066" y="2045243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8844295">
                <a:off x="5184066" y="2398025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8844295">
                <a:off x="5184067" y="276187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8844295">
                <a:off x="5184067" y="312047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8844295">
                <a:off x="5184067" y="347496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18844295">
                <a:off x="5534069" y="168186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8844295">
                <a:off x="5533782" y="203963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18844295">
                <a:off x="5534392" y="2398025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18844295">
                <a:off x="5534393" y="276187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Rectangle 55"/>
              <p:cNvSpPr/>
              <p:nvPr/>
            </p:nvSpPr>
            <p:spPr>
              <a:xfrm rot="18844295">
                <a:off x="5534393" y="311724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18844295">
                <a:off x="5533782" y="3478142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844295">
                <a:off x="5900415" y="1681865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18844295">
                <a:off x="5900416" y="204524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18844295">
                <a:off x="5900416" y="2401140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844295">
                <a:off x="5900417" y="2760433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18844295">
                <a:off x="5900414" y="3118109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18844295">
                <a:off x="5900413" y="3478141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644007" y="1856811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004044" y="1858939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362656" y="185651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724362" y="1857154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084165" y="1857154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286164" y="222170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644007" y="222481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007770" y="222244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362655" y="222481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724362" y="2221702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084164" y="222481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1340" y="2583956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644006" y="2584369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007770" y="2584368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724362" y="2580922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085197" y="2580922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283966" y="2942856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641379" y="293846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007770" y="2942856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362653" y="2938162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724362" y="2938161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085197" y="293846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084163" y="3287765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724362" y="3293401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364087" y="329340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007767" y="3293399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644555" y="330784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283537" y="330784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4915474" y="2492893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l 16"/>
            <p:cNvSpPr/>
            <p:nvPr/>
          </p:nvSpPr>
          <p:spPr>
            <a:xfrm>
              <a:off x="4915474" y="2844593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l 17"/>
            <p:cNvSpPr/>
            <p:nvPr/>
          </p:nvSpPr>
          <p:spPr>
            <a:xfrm>
              <a:off x="5276208" y="2492893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l 18"/>
            <p:cNvSpPr/>
            <p:nvPr/>
          </p:nvSpPr>
          <p:spPr>
            <a:xfrm>
              <a:off x="5276208" y="2844593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Oval 19"/>
            <p:cNvSpPr/>
            <p:nvPr/>
          </p:nvSpPr>
          <p:spPr>
            <a:xfrm>
              <a:off x="5182083" y="2758068"/>
              <a:ext cx="45719" cy="45719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51058" y="2294478"/>
            <a:ext cx="3520708" cy="3348796"/>
            <a:chOff x="2051720" y="1700808"/>
            <a:chExt cx="1800200" cy="1800200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241176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77180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13184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49188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85192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05172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2051720" y="350100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2051720" y="314096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2051720" y="278092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2051720" y="242088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2051720" y="206084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2051720" y="170080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2210000" y="1858939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Oval 105"/>
            <p:cNvSpPr/>
            <p:nvPr/>
          </p:nvSpPr>
          <p:spPr>
            <a:xfrm>
              <a:off x="2569761" y="1857167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Oval 106"/>
            <p:cNvSpPr/>
            <p:nvPr/>
          </p:nvSpPr>
          <p:spPr>
            <a:xfrm>
              <a:off x="2210000" y="2222442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Oval 107"/>
            <p:cNvSpPr/>
            <p:nvPr/>
          </p:nvSpPr>
          <p:spPr>
            <a:xfrm>
              <a:off x="2569760" y="2222441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Oval 108"/>
            <p:cNvSpPr/>
            <p:nvPr/>
          </p:nvSpPr>
          <p:spPr>
            <a:xfrm>
              <a:off x="2928960" y="2221924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28960" y="1857166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Oval 110"/>
            <p:cNvSpPr/>
            <p:nvPr/>
          </p:nvSpPr>
          <p:spPr>
            <a:xfrm>
              <a:off x="3294368" y="1858939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Oval 111"/>
            <p:cNvSpPr/>
            <p:nvPr/>
          </p:nvSpPr>
          <p:spPr>
            <a:xfrm>
              <a:off x="2210000" y="2578048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Oval 112"/>
            <p:cNvSpPr/>
            <p:nvPr/>
          </p:nvSpPr>
          <p:spPr>
            <a:xfrm>
              <a:off x="2569006" y="2578047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Oval 113"/>
            <p:cNvSpPr/>
            <p:nvPr/>
          </p:nvSpPr>
          <p:spPr>
            <a:xfrm>
              <a:off x="2928960" y="2578046"/>
              <a:ext cx="45719" cy="45719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Oval 114"/>
            <p:cNvSpPr/>
            <p:nvPr/>
          </p:nvSpPr>
          <p:spPr>
            <a:xfrm>
              <a:off x="3294368" y="2221705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Oval 115"/>
            <p:cNvSpPr/>
            <p:nvPr/>
          </p:nvSpPr>
          <p:spPr>
            <a:xfrm>
              <a:off x="3294367" y="2578048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Oval 116"/>
            <p:cNvSpPr/>
            <p:nvPr/>
          </p:nvSpPr>
          <p:spPr>
            <a:xfrm>
              <a:off x="2570825" y="2942856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Oval 117"/>
            <p:cNvSpPr/>
            <p:nvPr/>
          </p:nvSpPr>
          <p:spPr>
            <a:xfrm>
              <a:off x="2209999" y="2942855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Oval 118"/>
            <p:cNvSpPr/>
            <p:nvPr/>
          </p:nvSpPr>
          <p:spPr>
            <a:xfrm>
              <a:off x="2928960" y="2942854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Oval 119"/>
            <p:cNvSpPr/>
            <p:nvPr/>
          </p:nvSpPr>
          <p:spPr>
            <a:xfrm>
              <a:off x="3294368" y="2942853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Oval 120"/>
            <p:cNvSpPr/>
            <p:nvPr/>
          </p:nvSpPr>
          <p:spPr>
            <a:xfrm>
              <a:off x="3646025" y="1857165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Oval 121"/>
            <p:cNvSpPr/>
            <p:nvPr/>
          </p:nvSpPr>
          <p:spPr>
            <a:xfrm>
              <a:off x="3646025" y="2221704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Oval 122"/>
            <p:cNvSpPr/>
            <p:nvPr/>
          </p:nvSpPr>
          <p:spPr>
            <a:xfrm>
              <a:off x="3646024" y="2578048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Oval 123"/>
            <p:cNvSpPr/>
            <p:nvPr/>
          </p:nvSpPr>
          <p:spPr>
            <a:xfrm>
              <a:off x="3645270" y="2942852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Oval 124"/>
            <p:cNvSpPr/>
            <p:nvPr/>
          </p:nvSpPr>
          <p:spPr>
            <a:xfrm>
              <a:off x="2210000" y="3307843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Oval 125"/>
            <p:cNvSpPr/>
            <p:nvPr/>
          </p:nvSpPr>
          <p:spPr>
            <a:xfrm>
              <a:off x="2569005" y="3307842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28960" y="3307841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Oval 127"/>
            <p:cNvSpPr/>
            <p:nvPr/>
          </p:nvSpPr>
          <p:spPr>
            <a:xfrm>
              <a:off x="3294366" y="3307843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Oval 128"/>
            <p:cNvSpPr/>
            <p:nvPr/>
          </p:nvSpPr>
          <p:spPr>
            <a:xfrm>
              <a:off x="3646023" y="3307843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Oval 129"/>
            <p:cNvSpPr/>
            <p:nvPr/>
          </p:nvSpPr>
          <p:spPr>
            <a:xfrm>
              <a:off x="2483215" y="2857699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Oval 130"/>
            <p:cNvSpPr/>
            <p:nvPr/>
          </p:nvSpPr>
          <p:spPr>
            <a:xfrm>
              <a:off x="3209215" y="2137289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Oval 131"/>
            <p:cNvSpPr/>
            <p:nvPr/>
          </p:nvSpPr>
          <p:spPr>
            <a:xfrm>
              <a:off x="2483215" y="2137289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Oval 132"/>
            <p:cNvSpPr/>
            <p:nvPr/>
          </p:nvSpPr>
          <p:spPr>
            <a:xfrm>
              <a:off x="3209140" y="2857699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262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8595" t="13501" r="3627" b="5663"/>
          <a:stretch/>
        </p:blipFill>
        <p:spPr>
          <a:xfrm>
            <a:off x="4280317" y="1643063"/>
            <a:ext cx="3784183" cy="3692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Benchmark </a:t>
            </a:r>
            <a:r>
              <a:rPr lang="nl-NL" dirty="0" err="1" smtClean="0"/>
              <a:t>Problem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nl-NL" dirty="0" smtClean="0"/>
              </a:p>
              <a:p>
                <a:r>
                  <a:rPr lang="nl-NL" dirty="0" smtClean="0"/>
                  <a:t>TE-</a:t>
                </a:r>
                <a:r>
                  <a:rPr lang="nl-NL" dirty="0" err="1" smtClean="0"/>
                  <a:t>polarization</a:t>
                </a:r>
                <a:endParaRPr lang="nl-NL" b="0" dirty="0" smtClean="0"/>
              </a:p>
              <a:p>
                <a:pPr marL="0" indent="0">
                  <a:buNone/>
                </a:pPr>
                <a:endParaRPr lang="nl-NL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=100 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nl-NL" i="0">
                        <a:latin typeface="Cambria Math" panose="02040503050406030204" pitchFamily="18" charset="0"/>
                      </a:rPr>
                      <m:t>Hz</m:t>
                    </m:r>
                  </m:oMath>
                </a14:m>
                <a:endParaRPr lang="nl-NL" dirty="0" smtClean="0"/>
              </a:p>
              <a:p>
                <a:endParaRPr lang="nl-NL" dirty="0"/>
              </a:p>
              <a:p>
                <a:r>
                  <a:rPr lang="nl-NL" dirty="0" smtClean="0"/>
                  <a:t>Plane wave </a:t>
                </a:r>
                <a:br>
                  <a:rPr lang="nl-NL" dirty="0" smtClean="0"/>
                </a:br>
                <a:r>
                  <a:rPr lang="nl-NL" dirty="0" smtClean="0"/>
                  <a:t>incident field</a:t>
                </a:r>
              </a:p>
              <a:p>
                <a:endParaRPr lang="nl-NL" dirty="0"/>
              </a:p>
              <a:p>
                <a:r>
                  <a:rPr lang="nl-NL" dirty="0" err="1" smtClean="0"/>
                  <a:t>Muscle</a:t>
                </a:r>
                <a:r>
                  <a:rPr lang="nl-NL" dirty="0" smtClean="0"/>
                  <a:t>/fat tissue</a:t>
                </a:r>
                <a:endParaRPr lang="nl-NL" dirty="0"/>
              </a:p>
              <a:p>
                <a:pPr marL="0" indent="0">
                  <a:buNone/>
                </a:pPr>
                <a:endParaRPr lang="nl-NL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222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Scattering on a Two-Layer Conducting Cylinder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Recap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Equations</a:t>
            </a:r>
            <a:r>
              <a:rPr lang="nl-NL" dirty="0" smtClean="0"/>
              <a:t>:</a:t>
            </a:r>
            <a:endParaRPr lang="nl-NL" b="0" dirty="0" smtClean="0"/>
          </a:p>
          <a:p>
            <a:pPr marL="0" indent="0">
              <a:buNone/>
            </a:pPr>
            <a:endParaRPr lang="nl-NL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nl-NL" i="1" dirty="0">
              <a:latin typeface="Cambria Math" panose="02040503050406030204" pitchFamily="18" charset="0"/>
            </a:endParaRPr>
          </a:p>
          <a:p>
            <a:r>
              <a:rPr lang="nl-NL" dirty="0" smtClean="0"/>
              <a:t>Method: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Benchmark </a:t>
            </a:r>
            <a:r>
              <a:rPr lang="nl-NL" dirty="0" err="1" smtClean="0"/>
              <a:t>Problem</a:t>
            </a:r>
            <a:r>
              <a:rPr lang="nl-NL" dirty="0" smtClean="0"/>
              <a:t>:</a:t>
            </a:r>
            <a:br>
              <a:rPr lang="nl-NL" dirty="0" smtClean="0"/>
            </a:br>
            <a:endParaRPr lang="nl-NL" b="0" dirty="0" smtClean="0"/>
          </a:p>
        </p:txBody>
      </p:sp>
      <p:sp>
        <p:nvSpPr>
          <p:cNvPr id="5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The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Ingredients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4147" y="2039067"/>
                <a:ext cx="2138534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1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nl-NL" b="1"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m:rPr>
                            <m:nor/>
                          </m:rPr>
                          <a:rPr lang="nl-NL" dirty="0"/>
                          <m:t> </m:t>
                        </m:r>
                        <m:r>
                          <m:rPr>
                            <m:nor/>
                          </m:rPr>
                          <a:rPr lang="nl-NL" b="0" i="0" dirty="0" smtClean="0"/>
                          <m:t>= </m:t>
                        </m:r>
                        <m:r>
                          <a:rPr lang="nl-NL" b="1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>
                            <a:latin typeface="Cambria Math" panose="02040503050406030204" pitchFamily="18" charset="0"/>
                          </a:rPr>
                          <m:t>inc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nl-NL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1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nl-NL" b="1" i="0" smtClean="0">
                            <a:latin typeface="Cambria Math" panose="02040503050406030204" pitchFamily="18" charset="0"/>
                          </a:rPr>
                          <m:t>𝐬𝐜</m:t>
                        </m:r>
                      </m:sup>
                    </m:sSup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147" y="2039067"/>
                <a:ext cx="2138534" cy="3812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7273" t="16081" r="3627" b="8530"/>
          <a:stretch/>
        </p:blipFill>
        <p:spPr>
          <a:xfrm>
            <a:off x="4073527" y="3802176"/>
            <a:ext cx="1649063" cy="1460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300" y="2630592"/>
            <a:ext cx="1119519" cy="1098453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 bwMode="auto">
          <a:xfrm>
            <a:off x="6248227" y="2184740"/>
            <a:ext cx="692901" cy="223139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3523" y="3069605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Model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1230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t="5833" r="51764"/>
          <a:stretch/>
        </p:blipFill>
        <p:spPr>
          <a:xfrm>
            <a:off x="396586" y="2301634"/>
            <a:ext cx="4341668" cy="3501736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>
                <a:ea typeface="ＭＳ Ｐゴシック" panose="020B0600070205080204" pitchFamily="34" charset="-128"/>
              </a:rPr>
              <a:t>Results</a:t>
            </a:r>
            <a:endParaRPr lang="nl-NL" altLang="nl-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7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Scattering on a Two-Layer Conducting Cylinder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0" t="5833"/>
          <a:stretch/>
        </p:blipFill>
        <p:spPr>
          <a:xfrm>
            <a:off x="4738254" y="2301634"/>
            <a:ext cx="4156364" cy="35017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987136" y="3926840"/>
            <a:ext cx="2233584" cy="9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865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006" y="1330357"/>
            <a:ext cx="6034743" cy="4733702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>
                <a:ea typeface="ＭＳ Ｐゴシック" panose="020B0600070205080204" pitchFamily="34" charset="-128"/>
              </a:rPr>
              <a:t>Results</a:t>
            </a:r>
            <a:r>
              <a:rPr lang="nl-NL" altLang="nl-NL" dirty="0" smtClean="0">
                <a:ea typeface="ＭＳ Ｐゴシック" panose="020B0600070205080204" pitchFamily="34" charset="-128"/>
              </a:rPr>
              <a:t/>
            </a:r>
            <a:br>
              <a:rPr lang="nl-NL" altLang="nl-NL" dirty="0" smtClean="0">
                <a:ea typeface="ＭＳ Ｐゴシック" panose="020B0600070205080204" pitchFamily="34" charset="-128"/>
              </a:rPr>
            </a:br>
            <a:endParaRPr lang="nl-NL" altLang="nl-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18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10" name="Ondertitel 2"/>
          <p:cNvSpPr txBox="1">
            <a:spLocks/>
          </p:cNvSpPr>
          <p:nvPr/>
        </p:nvSpPr>
        <p:spPr bwMode="auto">
          <a:xfrm>
            <a:off x="914400" y="1031657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Comparison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of EVIE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and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DVIE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999262" y="380591"/>
            <a:ext cx="2079676" cy="1488377"/>
            <a:chOff x="6846862" y="228191"/>
            <a:chExt cx="2079676" cy="1488377"/>
          </a:xfrm>
        </p:grpSpPr>
        <p:sp>
          <p:nvSpPr>
            <p:cNvPr id="9" name="Cloud Callout 8"/>
            <p:cNvSpPr/>
            <p:nvPr/>
          </p:nvSpPr>
          <p:spPr bwMode="auto">
            <a:xfrm rot="1224149">
              <a:off x="6846862" y="228191"/>
              <a:ext cx="2079676" cy="1488377"/>
            </a:xfrm>
            <a:prstGeom prst="cloudCallou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411720" y="514587"/>
              <a:ext cx="889711" cy="882414"/>
              <a:chOff x="-2813358" y="1570488"/>
              <a:chExt cx="1096656" cy="1067762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-2813358" y="1570488"/>
                <a:ext cx="1096656" cy="1067762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-2525324" y="1852081"/>
                <a:ext cx="532236" cy="52111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cxnSp>
            <p:nvCxnSpPr>
              <p:cNvPr id="14" name="Straight Connector 13"/>
              <p:cNvCxnSpPr>
                <a:stCxn id="12" idx="2"/>
                <a:endCxn id="12" idx="6"/>
              </p:cNvCxnSpPr>
              <p:nvPr/>
            </p:nvCxnSpPr>
            <p:spPr bwMode="auto">
              <a:xfrm>
                <a:off x="-2813358" y="2104369"/>
                <a:ext cx="1096656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B0F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7834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>
                <a:ea typeface="ＭＳ Ｐゴシック" panose="020B0600070205080204" pitchFamily="34" charset="-128"/>
              </a:rPr>
              <a:t>Results</a:t>
            </a:r>
            <a:endParaRPr lang="nl-NL" altLang="nl-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7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Scattering on a Two-Layer Conducting Cylinder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49" y="1746619"/>
            <a:ext cx="7504779" cy="2264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250" y="3683694"/>
            <a:ext cx="7504778" cy="20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3712" y="2581656"/>
                <a:ext cx="16712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=1.5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712" y="2581656"/>
                <a:ext cx="1671227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RF Interference in MRI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7359" y="1595477"/>
                <a:ext cx="2097580" cy="84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nl-NL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59" y="1595477"/>
                <a:ext cx="2097580" cy="8489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45829" y="2576591"/>
                <a:ext cx="16712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=3.0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829" y="2576591"/>
                <a:ext cx="1671227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sp>
        <p:nvSpPr>
          <p:cNvPr id="15" name="Tekstvak 27"/>
          <p:cNvSpPr txBox="1"/>
          <p:nvPr/>
        </p:nvSpPr>
        <p:spPr>
          <a:xfrm>
            <a:off x="957359" y="5848341"/>
            <a:ext cx="1640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i="1" dirty="0" smtClean="0">
                <a:solidFill>
                  <a:schemeClr val="bg2"/>
                </a:solidFill>
              </a:rPr>
              <a:t>Brink et </a:t>
            </a:r>
            <a:r>
              <a:rPr lang="da-DK" sz="1050" i="1" dirty="0">
                <a:solidFill>
                  <a:schemeClr val="bg2"/>
                </a:solidFill>
              </a:rPr>
              <a:t>al., </a:t>
            </a:r>
            <a:r>
              <a:rPr lang="da-DK" sz="1050" i="1" dirty="0" smtClean="0">
                <a:solidFill>
                  <a:schemeClr val="bg2"/>
                </a:solidFill>
              </a:rPr>
              <a:t>JMRI (2015)</a:t>
            </a:r>
            <a:endParaRPr lang="da-DK" sz="1050" i="1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700" y="3038256"/>
            <a:ext cx="2516494" cy="2810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194" y="3038256"/>
            <a:ext cx="2548970" cy="2902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6690" y="2982651"/>
            <a:ext cx="2574968" cy="28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Scattering on a </a:t>
            </a:r>
            <a:r>
              <a:rPr lang="nl-NL" dirty="0" err="1" smtClean="0"/>
              <a:t>Circle</a:t>
            </a:r>
            <a:r>
              <a:rPr lang="nl-NL" dirty="0" smtClean="0"/>
              <a:t> </a:t>
            </a:r>
            <a:r>
              <a:rPr lang="nl-NL" dirty="0" err="1" smtClean="0"/>
              <a:t>vs</a:t>
            </a:r>
            <a:r>
              <a:rPr lang="nl-NL" dirty="0" smtClean="0"/>
              <a:t> Square</a:t>
            </a: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575" y="2049513"/>
            <a:ext cx="7436645" cy="378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7811" y="1818635"/>
            <a:ext cx="802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/>
              <a:t>Circle</a:t>
            </a:r>
            <a:endParaRPr lang="nl-N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31492" y="1870224"/>
            <a:ext cx="972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Square</a:t>
            </a:r>
            <a:endParaRPr lang="nl-NL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sp>
        <p:nvSpPr>
          <p:cNvPr id="9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Scattering on a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Circle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vs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on a Square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983390" y="186379"/>
            <a:ext cx="1944993" cy="1476519"/>
            <a:chOff x="6846862" y="228191"/>
            <a:chExt cx="2079676" cy="1488377"/>
          </a:xfrm>
        </p:grpSpPr>
        <p:sp>
          <p:nvSpPr>
            <p:cNvPr id="12" name="Cloud Callout 11"/>
            <p:cNvSpPr/>
            <p:nvPr/>
          </p:nvSpPr>
          <p:spPr bwMode="auto">
            <a:xfrm rot="1224149">
              <a:off x="6846862" y="228191"/>
              <a:ext cx="2079676" cy="1488377"/>
            </a:xfrm>
            <a:prstGeom prst="cloudCallou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163581" y="657270"/>
              <a:ext cx="706115" cy="668747"/>
              <a:chOff x="-3119210" y="1743139"/>
              <a:chExt cx="870356" cy="809214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-3119210" y="1743139"/>
                <a:ext cx="870356" cy="809214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-2862261" y="1969864"/>
                <a:ext cx="369420" cy="36316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cxnSp>
            <p:nvCxnSpPr>
              <p:cNvPr id="16" name="Straight Connector 15"/>
              <p:cNvCxnSpPr>
                <a:stCxn id="14" idx="2"/>
                <a:endCxn id="14" idx="6"/>
              </p:cNvCxnSpPr>
              <p:nvPr/>
            </p:nvCxnSpPr>
            <p:spPr bwMode="auto">
              <a:xfrm>
                <a:off x="-3119210" y="2147747"/>
                <a:ext cx="870356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B0F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7" name="Group 16"/>
          <p:cNvGrpSpPr/>
          <p:nvPr/>
        </p:nvGrpSpPr>
        <p:grpSpPr>
          <a:xfrm>
            <a:off x="8002664" y="633705"/>
            <a:ext cx="593845" cy="581865"/>
            <a:chOff x="-3179618" y="1516063"/>
            <a:chExt cx="914400" cy="88423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-3179618" y="1516063"/>
              <a:ext cx="914400" cy="88423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-2968336" y="1727344"/>
              <a:ext cx="491836" cy="461673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20" name="Straight Connector 19"/>
            <p:cNvCxnSpPr>
              <a:endCxn id="18" idx="3"/>
            </p:cNvCxnSpPr>
            <p:nvPr/>
          </p:nvCxnSpPr>
          <p:spPr bwMode="auto">
            <a:xfrm flipV="1">
              <a:off x="-3179618" y="1958182"/>
              <a:ext cx="914400" cy="255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F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272" b="2359"/>
          <a:stretch/>
        </p:blipFill>
        <p:spPr>
          <a:xfrm>
            <a:off x="133153" y="2351664"/>
            <a:ext cx="4364234" cy="3566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991" y="2374569"/>
            <a:ext cx="4626079" cy="36744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387" y="2351664"/>
            <a:ext cx="4674078" cy="36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Central Difference Schemes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82" y="1605822"/>
            <a:ext cx="2119006" cy="208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65574" y="1236490"/>
            <a:ext cx="122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Staggered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5302" y="124612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Non-Staggered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511639" y="2488137"/>
            <a:ext cx="194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2</a:t>
            </a:r>
            <a:r>
              <a:rPr lang="nl-NL" sz="1800" baseline="30000" dirty="0" smtClean="0"/>
              <a:t>nd</a:t>
            </a:r>
            <a:r>
              <a:rPr lang="nl-NL" sz="1800" dirty="0" smtClean="0"/>
              <a:t> order scheme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481361" y="4565204"/>
            <a:ext cx="197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4</a:t>
            </a:r>
            <a:r>
              <a:rPr lang="nl-NL" sz="1800" baseline="30000" dirty="0" smtClean="0"/>
              <a:t>th</a:t>
            </a:r>
            <a:r>
              <a:rPr lang="nl-NL" sz="1800" dirty="0" smtClean="0"/>
              <a:t> order scheme</a:t>
            </a:r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sp>
        <p:nvSpPr>
          <p:cNvPr id="170" name="Oval 169"/>
          <p:cNvSpPr/>
          <p:nvPr/>
        </p:nvSpPr>
        <p:spPr>
          <a:xfrm>
            <a:off x="4021535" y="3975238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1" name="Oval 170"/>
          <p:cNvSpPr/>
          <p:nvPr/>
        </p:nvSpPr>
        <p:spPr>
          <a:xfrm>
            <a:off x="4024841" y="5426142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2" name="Oval 171"/>
          <p:cNvSpPr/>
          <p:nvPr/>
        </p:nvSpPr>
        <p:spPr>
          <a:xfrm>
            <a:off x="3274725" y="5429371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4" name="Oval 173"/>
          <p:cNvSpPr/>
          <p:nvPr/>
        </p:nvSpPr>
        <p:spPr>
          <a:xfrm>
            <a:off x="2896971" y="5062306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5" name="Oval 174"/>
          <p:cNvSpPr/>
          <p:nvPr/>
        </p:nvSpPr>
        <p:spPr>
          <a:xfrm>
            <a:off x="2897153" y="5426142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0" name="Oval 179"/>
          <p:cNvSpPr/>
          <p:nvPr/>
        </p:nvSpPr>
        <p:spPr>
          <a:xfrm>
            <a:off x="4395528" y="5428078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82" name="Group 181"/>
          <p:cNvGrpSpPr/>
          <p:nvPr/>
        </p:nvGrpSpPr>
        <p:grpSpPr>
          <a:xfrm>
            <a:off x="2821194" y="3905823"/>
            <a:ext cx="1866341" cy="1798476"/>
            <a:chOff x="2051720" y="1700808"/>
            <a:chExt cx="1800200" cy="1800200"/>
          </a:xfrm>
        </p:grpSpPr>
        <p:cxnSp>
          <p:nvCxnSpPr>
            <p:cNvPr id="183" name="Straight Connector 182"/>
            <p:cNvCxnSpPr/>
            <p:nvPr/>
          </p:nvCxnSpPr>
          <p:spPr>
            <a:xfrm>
              <a:off x="241176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277180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313184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349188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385192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051720" y="1700808"/>
              <a:ext cx="0" cy="18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2051720" y="350100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2051720" y="314096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>
              <a:off x="2051720" y="278092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2051720" y="242088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>
              <a:off x="2051720" y="206084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2051720" y="1700808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Oval 194"/>
            <p:cNvSpPr/>
            <p:nvPr/>
          </p:nvSpPr>
          <p:spPr>
            <a:xfrm>
              <a:off x="2210000" y="1858939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6" name="Oval 195"/>
            <p:cNvSpPr/>
            <p:nvPr/>
          </p:nvSpPr>
          <p:spPr>
            <a:xfrm>
              <a:off x="2569761" y="1857167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7" name="Oval 196"/>
            <p:cNvSpPr/>
            <p:nvPr/>
          </p:nvSpPr>
          <p:spPr>
            <a:xfrm>
              <a:off x="2210000" y="2222442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8" name="Oval 197"/>
            <p:cNvSpPr/>
            <p:nvPr/>
          </p:nvSpPr>
          <p:spPr>
            <a:xfrm>
              <a:off x="2569760" y="2222441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9" name="Oval 198"/>
            <p:cNvSpPr/>
            <p:nvPr/>
          </p:nvSpPr>
          <p:spPr>
            <a:xfrm>
              <a:off x="2928960" y="2221924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0" name="Oval 199"/>
            <p:cNvSpPr/>
            <p:nvPr/>
          </p:nvSpPr>
          <p:spPr>
            <a:xfrm>
              <a:off x="2928960" y="1857166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1" name="Oval 200"/>
            <p:cNvSpPr/>
            <p:nvPr/>
          </p:nvSpPr>
          <p:spPr>
            <a:xfrm>
              <a:off x="3294368" y="1858939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2" name="Oval 201"/>
            <p:cNvSpPr/>
            <p:nvPr/>
          </p:nvSpPr>
          <p:spPr>
            <a:xfrm>
              <a:off x="2210000" y="2578048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3" name="Oval 202"/>
            <p:cNvSpPr/>
            <p:nvPr/>
          </p:nvSpPr>
          <p:spPr>
            <a:xfrm>
              <a:off x="2569006" y="2578047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4" name="Oval 203"/>
            <p:cNvSpPr/>
            <p:nvPr/>
          </p:nvSpPr>
          <p:spPr>
            <a:xfrm>
              <a:off x="2928960" y="2578046"/>
              <a:ext cx="45719" cy="45719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5" name="Oval 204"/>
            <p:cNvSpPr/>
            <p:nvPr/>
          </p:nvSpPr>
          <p:spPr>
            <a:xfrm>
              <a:off x="3294368" y="2221705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6" name="Oval 205"/>
            <p:cNvSpPr/>
            <p:nvPr/>
          </p:nvSpPr>
          <p:spPr>
            <a:xfrm>
              <a:off x="3294367" y="2578048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7" name="Oval 206"/>
            <p:cNvSpPr/>
            <p:nvPr/>
          </p:nvSpPr>
          <p:spPr>
            <a:xfrm>
              <a:off x="2570825" y="2942856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8" name="Oval 207"/>
            <p:cNvSpPr/>
            <p:nvPr/>
          </p:nvSpPr>
          <p:spPr>
            <a:xfrm>
              <a:off x="2209999" y="2942855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9" name="Oval 208"/>
            <p:cNvSpPr/>
            <p:nvPr/>
          </p:nvSpPr>
          <p:spPr>
            <a:xfrm>
              <a:off x="2928960" y="2942854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0" name="Oval 209"/>
            <p:cNvSpPr/>
            <p:nvPr/>
          </p:nvSpPr>
          <p:spPr>
            <a:xfrm>
              <a:off x="3294368" y="2942853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1" name="Oval 210"/>
            <p:cNvSpPr/>
            <p:nvPr/>
          </p:nvSpPr>
          <p:spPr>
            <a:xfrm>
              <a:off x="3646025" y="1857165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2" name="Oval 211"/>
            <p:cNvSpPr/>
            <p:nvPr/>
          </p:nvSpPr>
          <p:spPr>
            <a:xfrm>
              <a:off x="3646025" y="2221704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3" name="Oval 212"/>
            <p:cNvSpPr/>
            <p:nvPr/>
          </p:nvSpPr>
          <p:spPr>
            <a:xfrm>
              <a:off x="3646024" y="2578048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4" name="Oval 213"/>
            <p:cNvSpPr/>
            <p:nvPr/>
          </p:nvSpPr>
          <p:spPr>
            <a:xfrm>
              <a:off x="3645270" y="2942852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5" name="Oval 214"/>
            <p:cNvSpPr/>
            <p:nvPr/>
          </p:nvSpPr>
          <p:spPr>
            <a:xfrm>
              <a:off x="2210000" y="3307843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6" name="Oval 215"/>
            <p:cNvSpPr/>
            <p:nvPr/>
          </p:nvSpPr>
          <p:spPr>
            <a:xfrm>
              <a:off x="2569005" y="3307842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7" name="Oval 216"/>
            <p:cNvSpPr/>
            <p:nvPr/>
          </p:nvSpPr>
          <p:spPr>
            <a:xfrm>
              <a:off x="2928960" y="3307841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8" name="Oval 217"/>
            <p:cNvSpPr/>
            <p:nvPr/>
          </p:nvSpPr>
          <p:spPr>
            <a:xfrm>
              <a:off x="3294366" y="3307843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9" name="Oval 218"/>
            <p:cNvSpPr/>
            <p:nvPr/>
          </p:nvSpPr>
          <p:spPr>
            <a:xfrm>
              <a:off x="3646023" y="3307843"/>
              <a:ext cx="45719" cy="45719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0" name="Oval 219"/>
            <p:cNvSpPr/>
            <p:nvPr/>
          </p:nvSpPr>
          <p:spPr>
            <a:xfrm>
              <a:off x="2483215" y="2857699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1" name="Oval 220"/>
            <p:cNvSpPr/>
            <p:nvPr/>
          </p:nvSpPr>
          <p:spPr>
            <a:xfrm>
              <a:off x="3209215" y="2137289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2" name="Oval 221"/>
            <p:cNvSpPr/>
            <p:nvPr/>
          </p:nvSpPr>
          <p:spPr>
            <a:xfrm>
              <a:off x="2483215" y="2137289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3" name="Oval 222"/>
            <p:cNvSpPr/>
            <p:nvPr/>
          </p:nvSpPr>
          <p:spPr>
            <a:xfrm>
              <a:off x="3209140" y="2857699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24" name="Oval 223"/>
          <p:cNvSpPr/>
          <p:nvPr/>
        </p:nvSpPr>
        <p:spPr>
          <a:xfrm>
            <a:off x="4395056" y="5061606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5" name="Oval 224"/>
          <p:cNvSpPr/>
          <p:nvPr/>
        </p:nvSpPr>
        <p:spPr>
          <a:xfrm>
            <a:off x="3270918" y="3979954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" name="Oval 227"/>
          <p:cNvSpPr/>
          <p:nvPr/>
        </p:nvSpPr>
        <p:spPr>
          <a:xfrm>
            <a:off x="2901411" y="4332493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0" name="Oval 229"/>
          <p:cNvSpPr/>
          <p:nvPr/>
        </p:nvSpPr>
        <p:spPr>
          <a:xfrm>
            <a:off x="4384038" y="3976855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1" name="Oval 230"/>
          <p:cNvSpPr/>
          <p:nvPr/>
        </p:nvSpPr>
        <p:spPr>
          <a:xfrm>
            <a:off x="2897153" y="3978628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2" name="Oval 231"/>
          <p:cNvSpPr/>
          <p:nvPr/>
        </p:nvSpPr>
        <p:spPr>
          <a:xfrm>
            <a:off x="4390140" y="4341939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36" name="Group 235"/>
          <p:cNvGrpSpPr/>
          <p:nvPr/>
        </p:nvGrpSpPr>
        <p:grpSpPr>
          <a:xfrm>
            <a:off x="4991076" y="3891427"/>
            <a:ext cx="1969921" cy="1836598"/>
            <a:chOff x="4281984" y="1677304"/>
            <a:chExt cx="1848287" cy="1849576"/>
          </a:xfrm>
        </p:grpSpPr>
        <p:grpSp>
          <p:nvGrpSpPr>
            <p:cNvPr id="237" name="Group 236"/>
            <p:cNvGrpSpPr/>
            <p:nvPr/>
          </p:nvGrpSpPr>
          <p:grpSpPr>
            <a:xfrm rot="5400000">
              <a:off x="4281340" y="1677948"/>
              <a:ext cx="1849576" cy="1848287"/>
              <a:chOff x="4281340" y="1677948"/>
              <a:chExt cx="1849576" cy="1848287"/>
            </a:xfrm>
          </p:grpSpPr>
          <p:cxnSp>
            <p:nvCxnSpPr>
              <p:cNvPr id="243" name="Straight Connector 242"/>
              <p:cNvCxnSpPr/>
              <p:nvPr/>
            </p:nvCxnSpPr>
            <p:spPr>
              <a:xfrm>
                <a:off x="466686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502690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538694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574698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610702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430682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flipH="1">
                <a:off x="4306827" y="350337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flipH="1">
                <a:off x="4306827" y="314333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H="1">
                <a:off x="4306827" y="278329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flipH="1">
                <a:off x="4306827" y="242325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H="1">
                <a:off x="4306827" y="206321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H="1" flipV="1">
                <a:off x="4306827" y="1703177"/>
                <a:ext cx="1801229" cy="15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5" name="Oval 254"/>
              <p:cNvSpPr/>
              <p:nvPr/>
            </p:nvSpPr>
            <p:spPr>
              <a:xfrm>
                <a:off x="4286164" y="1857154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6" name="Rectangle 255"/>
              <p:cNvSpPr/>
              <p:nvPr/>
            </p:nvSpPr>
            <p:spPr>
              <a:xfrm rot="18844295">
                <a:off x="4459891" y="168031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7" name="Rectangle 256"/>
              <p:cNvSpPr/>
              <p:nvPr/>
            </p:nvSpPr>
            <p:spPr>
              <a:xfrm rot="18844295">
                <a:off x="4459890" y="204035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8" name="Rectangle 257"/>
              <p:cNvSpPr/>
              <p:nvPr/>
            </p:nvSpPr>
            <p:spPr>
              <a:xfrm rot="18844295">
                <a:off x="4459890" y="2398026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9" name="Rectangle 258"/>
              <p:cNvSpPr/>
              <p:nvPr/>
            </p:nvSpPr>
            <p:spPr>
              <a:xfrm rot="18844295">
                <a:off x="4459890" y="2760436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0" name="Rectangle 259"/>
              <p:cNvSpPr/>
              <p:nvPr/>
            </p:nvSpPr>
            <p:spPr>
              <a:xfrm rot="18844295">
                <a:off x="4459889" y="311724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1" name="Rectangle 260"/>
              <p:cNvSpPr/>
              <p:nvPr/>
            </p:nvSpPr>
            <p:spPr>
              <a:xfrm rot="18844295">
                <a:off x="4459890" y="3480516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2" name="Rectangle 261"/>
              <p:cNvSpPr/>
              <p:nvPr/>
            </p:nvSpPr>
            <p:spPr>
              <a:xfrm rot="18844295">
                <a:off x="4816013" y="347814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3" name="Rectangle 262"/>
              <p:cNvSpPr/>
              <p:nvPr/>
            </p:nvSpPr>
            <p:spPr>
              <a:xfrm rot="18844295">
                <a:off x="4815029" y="3118109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4" name="Rectangle 263"/>
              <p:cNvSpPr/>
              <p:nvPr/>
            </p:nvSpPr>
            <p:spPr>
              <a:xfrm rot="18844295">
                <a:off x="4815027" y="276043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5" name="Rectangle 264"/>
              <p:cNvSpPr/>
              <p:nvPr/>
            </p:nvSpPr>
            <p:spPr>
              <a:xfrm rot="18844295">
                <a:off x="4816014" y="167794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6" name="Rectangle 265"/>
              <p:cNvSpPr/>
              <p:nvPr/>
            </p:nvSpPr>
            <p:spPr>
              <a:xfrm rot="18844295">
                <a:off x="4815031" y="2037989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7" name="Rectangle 266"/>
              <p:cNvSpPr/>
              <p:nvPr/>
            </p:nvSpPr>
            <p:spPr>
              <a:xfrm rot="18844295">
                <a:off x="4815091" y="240113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8" name="Rectangle 267"/>
              <p:cNvSpPr/>
              <p:nvPr/>
            </p:nvSpPr>
            <p:spPr>
              <a:xfrm rot="18844295">
                <a:off x="5184067" y="168031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9" name="Rectangle 268"/>
              <p:cNvSpPr/>
              <p:nvPr/>
            </p:nvSpPr>
            <p:spPr>
              <a:xfrm rot="18844295">
                <a:off x="5184066" y="2045243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0" name="Rectangle 269"/>
              <p:cNvSpPr/>
              <p:nvPr/>
            </p:nvSpPr>
            <p:spPr>
              <a:xfrm rot="18844295">
                <a:off x="5184066" y="2398025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1" name="Rectangle 270"/>
              <p:cNvSpPr/>
              <p:nvPr/>
            </p:nvSpPr>
            <p:spPr>
              <a:xfrm rot="18844295">
                <a:off x="5184067" y="276187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2" name="Rectangle 271"/>
              <p:cNvSpPr/>
              <p:nvPr/>
            </p:nvSpPr>
            <p:spPr>
              <a:xfrm rot="18844295">
                <a:off x="5184067" y="312047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3" name="Rectangle 272"/>
              <p:cNvSpPr/>
              <p:nvPr/>
            </p:nvSpPr>
            <p:spPr>
              <a:xfrm rot="18844295">
                <a:off x="5184067" y="347496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4" name="Rectangle 273"/>
              <p:cNvSpPr/>
              <p:nvPr/>
            </p:nvSpPr>
            <p:spPr>
              <a:xfrm rot="18844295">
                <a:off x="5534069" y="168186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5" name="Rectangle 274"/>
              <p:cNvSpPr/>
              <p:nvPr/>
            </p:nvSpPr>
            <p:spPr>
              <a:xfrm rot="18844295">
                <a:off x="5533782" y="203963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6" name="Rectangle 275"/>
              <p:cNvSpPr/>
              <p:nvPr/>
            </p:nvSpPr>
            <p:spPr>
              <a:xfrm rot="18844295">
                <a:off x="5534392" y="2398025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7" name="Rectangle 276"/>
              <p:cNvSpPr/>
              <p:nvPr/>
            </p:nvSpPr>
            <p:spPr>
              <a:xfrm rot="18844295">
                <a:off x="5534393" y="276187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8" name="Rectangle 277"/>
              <p:cNvSpPr/>
              <p:nvPr/>
            </p:nvSpPr>
            <p:spPr>
              <a:xfrm rot="18844295">
                <a:off x="5534393" y="311724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9" name="Rectangle 278"/>
              <p:cNvSpPr/>
              <p:nvPr/>
            </p:nvSpPr>
            <p:spPr>
              <a:xfrm rot="18844295">
                <a:off x="5533782" y="3478142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0" name="Rectangle 279"/>
              <p:cNvSpPr/>
              <p:nvPr/>
            </p:nvSpPr>
            <p:spPr>
              <a:xfrm rot="18844295">
                <a:off x="5900415" y="1681865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1" name="Rectangle 280"/>
              <p:cNvSpPr/>
              <p:nvPr/>
            </p:nvSpPr>
            <p:spPr>
              <a:xfrm rot="18844295">
                <a:off x="5900416" y="204524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2" name="Rectangle 281"/>
              <p:cNvSpPr/>
              <p:nvPr/>
            </p:nvSpPr>
            <p:spPr>
              <a:xfrm rot="18844295">
                <a:off x="5900416" y="2401140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3" name="Rectangle 282"/>
              <p:cNvSpPr/>
              <p:nvPr/>
            </p:nvSpPr>
            <p:spPr>
              <a:xfrm rot="18844295">
                <a:off x="5900417" y="2760433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4" name="Rectangle 283"/>
              <p:cNvSpPr/>
              <p:nvPr/>
            </p:nvSpPr>
            <p:spPr>
              <a:xfrm rot="18844295">
                <a:off x="5900414" y="3118109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5" name="Rectangle 284"/>
              <p:cNvSpPr/>
              <p:nvPr/>
            </p:nvSpPr>
            <p:spPr>
              <a:xfrm rot="18844295">
                <a:off x="5900413" y="3478141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4644007" y="1856811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5004044" y="1858939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5362656" y="185651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5724362" y="1857154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6084165" y="1857154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286164" y="222170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4644007" y="222481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007770" y="222244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5362655" y="222481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5724362" y="2221702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6084164" y="222481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4281340" y="2583956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4644006" y="2584369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5007770" y="2584368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5724362" y="2580922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6085197" y="2580922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4283966" y="2942856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4641379" y="293846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5007770" y="2942856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5362653" y="2938162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5724362" y="2938161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6085197" y="293846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6084163" y="3287765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5724362" y="3293401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5364087" y="329340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5007767" y="3293399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4644555" y="330784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4283537" y="330784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38" name="Oval 237"/>
            <p:cNvSpPr/>
            <p:nvPr/>
          </p:nvSpPr>
          <p:spPr>
            <a:xfrm>
              <a:off x="4915474" y="2492893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9" name="Oval 238"/>
            <p:cNvSpPr/>
            <p:nvPr/>
          </p:nvSpPr>
          <p:spPr>
            <a:xfrm>
              <a:off x="4915474" y="2844593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0" name="Oval 239"/>
            <p:cNvSpPr/>
            <p:nvPr/>
          </p:nvSpPr>
          <p:spPr>
            <a:xfrm>
              <a:off x="5276208" y="2492893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1" name="Oval 240"/>
            <p:cNvSpPr/>
            <p:nvPr/>
          </p:nvSpPr>
          <p:spPr>
            <a:xfrm>
              <a:off x="5276208" y="2844593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2" name="Oval 241"/>
            <p:cNvSpPr/>
            <p:nvPr/>
          </p:nvSpPr>
          <p:spPr>
            <a:xfrm>
              <a:off x="5182083" y="2758068"/>
              <a:ext cx="45719" cy="45719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14" name="Oval 313"/>
          <p:cNvSpPr/>
          <p:nvPr/>
        </p:nvSpPr>
        <p:spPr>
          <a:xfrm>
            <a:off x="6439344" y="5050731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5" name="Oval 314"/>
          <p:cNvSpPr/>
          <p:nvPr/>
        </p:nvSpPr>
        <p:spPr>
          <a:xfrm>
            <a:off x="6434872" y="4702505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6" name="Oval 315"/>
          <p:cNvSpPr/>
          <p:nvPr/>
        </p:nvSpPr>
        <p:spPr>
          <a:xfrm>
            <a:off x="6441477" y="4337605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7" name="Oval 316"/>
          <p:cNvSpPr/>
          <p:nvPr/>
        </p:nvSpPr>
        <p:spPr>
          <a:xfrm>
            <a:off x="6434872" y="5410513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8" name="Oval 317"/>
          <p:cNvSpPr/>
          <p:nvPr/>
        </p:nvSpPr>
        <p:spPr>
          <a:xfrm>
            <a:off x="6056297" y="4336412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9" name="Oval 318"/>
          <p:cNvSpPr/>
          <p:nvPr/>
        </p:nvSpPr>
        <p:spPr>
          <a:xfrm>
            <a:off x="5671359" y="4328421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0" name="Oval 319"/>
          <p:cNvSpPr/>
          <p:nvPr/>
        </p:nvSpPr>
        <p:spPr>
          <a:xfrm>
            <a:off x="5296172" y="4330122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1" name="Oval 320"/>
          <p:cNvSpPr/>
          <p:nvPr/>
        </p:nvSpPr>
        <p:spPr>
          <a:xfrm>
            <a:off x="5290421" y="4702505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2" name="Oval 321"/>
          <p:cNvSpPr/>
          <p:nvPr/>
        </p:nvSpPr>
        <p:spPr>
          <a:xfrm>
            <a:off x="5289391" y="5044627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3" name="Oval 322"/>
          <p:cNvSpPr/>
          <p:nvPr/>
        </p:nvSpPr>
        <p:spPr>
          <a:xfrm>
            <a:off x="5673817" y="5413674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4" name="Oval 323"/>
          <p:cNvSpPr/>
          <p:nvPr/>
        </p:nvSpPr>
        <p:spPr>
          <a:xfrm>
            <a:off x="6063176" y="5403305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5" name="Oval 324"/>
          <p:cNvSpPr/>
          <p:nvPr/>
        </p:nvSpPr>
        <p:spPr>
          <a:xfrm>
            <a:off x="5294603" y="5411149"/>
            <a:ext cx="216024" cy="216024"/>
          </a:xfrm>
          <a:prstGeom prst="ellipse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26" name="Group 325"/>
          <p:cNvGrpSpPr/>
          <p:nvPr/>
        </p:nvGrpSpPr>
        <p:grpSpPr>
          <a:xfrm>
            <a:off x="5000678" y="1693066"/>
            <a:ext cx="1954858" cy="1908859"/>
            <a:chOff x="4281984" y="1677304"/>
            <a:chExt cx="1848287" cy="1849576"/>
          </a:xfrm>
        </p:grpSpPr>
        <p:grpSp>
          <p:nvGrpSpPr>
            <p:cNvPr id="327" name="Group 326"/>
            <p:cNvGrpSpPr/>
            <p:nvPr/>
          </p:nvGrpSpPr>
          <p:grpSpPr>
            <a:xfrm rot="5400000">
              <a:off x="4281340" y="1677948"/>
              <a:ext cx="1849576" cy="1848287"/>
              <a:chOff x="4281340" y="1677948"/>
              <a:chExt cx="1849576" cy="1848287"/>
            </a:xfrm>
          </p:grpSpPr>
          <p:cxnSp>
            <p:nvCxnSpPr>
              <p:cNvPr id="333" name="Straight Connector 332"/>
              <p:cNvCxnSpPr/>
              <p:nvPr/>
            </p:nvCxnSpPr>
            <p:spPr>
              <a:xfrm>
                <a:off x="466686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>
                <a:off x="502690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>
                <a:off x="538694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574698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>
                <a:off x="610702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>
                <a:off x="4306827" y="1703177"/>
                <a:ext cx="0" cy="1800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flipH="1">
                <a:off x="4306827" y="350337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flipH="1">
                <a:off x="4306827" y="314333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flipH="1">
                <a:off x="4306827" y="278329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flipH="1">
                <a:off x="4306827" y="242325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flipH="1">
                <a:off x="4306827" y="2063217"/>
                <a:ext cx="18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flipH="1" flipV="1">
                <a:off x="4306827" y="1703177"/>
                <a:ext cx="1801229" cy="154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5" name="Oval 344"/>
              <p:cNvSpPr/>
              <p:nvPr/>
            </p:nvSpPr>
            <p:spPr>
              <a:xfrm>
                <a:off x="4286164" y="1857154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6" name="Rectangle 345"/>
              <p:cNvSpPr/>
              <p:nvPr/>
            </p:nvSpPr>
            <p:spPr>
              <a:xfrm rot="18844295">
                <a:off x="4459891" y="168031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7" name="Rectangle 346"/>
              <p:cNvSpPr/>
              <p:nvPr/>
            </p:nvSpPr>
            <p:spPr>
              <a:xfrm rot="18844295">
                <a:off x="4459890" y="204035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8" name="Rectangle 347"/>
              <p:cNvSpPr/>
              <p:nvPr/>
            </p:nvSpPr>
            <p:spPr>
              <a:xfrm rot="18844295">
                <a:off x="4459890" y="2398026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9" name="Rectangle 348"/>
              <p:cNvSpPr/>
              <p:nvPr/>
            </p:nvSpPr>
            <p:spPr>
              <a:xfrm rot="18844295">
                <a:off x="4459890" y="2760436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0" name="Rectangle 349"/>
              <p:cNvSpPr/>
              <p:nvPr/>
            </p:nvSpPr>
            <p:spPr>
              <a:xfrm rot="18844295">
                <a:off x="4459889" y="311724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1" name="Rectangle 350"/>
              <p:cNvSpPr/>
              <p:nvPr/>
            </p:nvSpPr>
            <p:spPr>
              <a:xfrm rot="18844295">
                <a:off x="4459890" y="3480516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2" name="Rectangle 351"/>
              <p:cNvSpPr/>
              <p:nvPr/>
            </p:nvSpPr>
            <p:spPr>
              <a:xfrm rot="18844295">
                <a:off x="4816013" y="347814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3" name="Rectangle 352"/>
              <p:cNvSpPr/>
              <p:nvPr/>
            </p:nvSpPr>
            <p:spPr>
              <a:xfrm rot="18844295">
                <a:off x="4815029" y="3118109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4" name="Rectangle 353"/>
              <p:cNvSpPr/>
              <p:nvPr/>
            </p:nvSpPr>
            <p:spPr>
              <a:xfrm rot="18844295">
                <a:off x="4815027" y="276043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5" name="Rectangle 354"/>
              <p:cNvSpPr/>
              <p:nvPr/>
            </p:nvSpPr>
            <p:spPr>
              <a:xfrm rot="18844295">
                <a:off x="4816014" y="167794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6" name="Rectangle 355"/>
              <p:cNvSpPr/>
              <p:nvPr/>
            </p:nvSpPr>
            <p:spPr>
              <a:xfrm rot="18844295">
                <a:off x="4815031" y="2037989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7" name="Rectangle 356"/>
              <p:cNvSpPr/>
              <p:nvPr/>
            </p:nvSpPr>
            <p:spPr>
              <a:xfrm rot="18844295">
                <a:off x="4815091" y="240113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8" name="Rectangle 357"/>
              <p:cNvSpPr/>
              <p:nvPr/>
            </p:nvSpPr>
            <p:spPr>
              <a:xfrm rot="18844295">
                <a:off x="5184067" y="168031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9" name="Rectangle 358"/>
              <p:cNvSpPr/>
              <p:nvPr/>
            </p:nvSpPr>
            <p:spPr>
              <a:xfrm rot="18844295">
                <a:off x="5184066" y="2045243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0" name="Rectangle 359"/>
              <p:cNvSpPr/>
              <p:nvPr/>
            </p:nvSpPr>
            <p:spPr>
              <a:xfrm rot="18844295">
                <a:off x="5184066" y="2398025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1" name="Rectangle 360"/>
              <p:cNvSpPr/>
              <p:nvPr/>
            </p:nvSpPr>
            <p:spPr>
              <a:xfrm rot="18844295">
                <a:off x="5184067" y="276187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2" name="Rectangle 361"/>
              <p:cNvSpPr/>
              <p:nvPr/>
            </p:nvSpPr>
            <p:spPr>
              <a:xfrm rot="18844295">
                <a:off x="5184067" y="3120478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3" name="Rectangle 362"/>
              <p:cNvSpPr/>
              <p:nvPr/>
            </p:nvSpPr>
            <p:spPr>
              <a:xfrm rot="18844295">
                <a:off x="5184067" y="347496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4" name="Rectangle 363"/>
              <p:cNvSpPr/>
              <p:nvPr/>
            </p:nvSpPr>
            <p:spPr>
              <a:xfrm rot="18844295">
                <a:off x="5534069" y="168186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5" name="Rectangle 364"/>
              <p:cNvSpPr/>
              <p:nvPr/>
            </p:nvSpPr>
            <p:spPr>
              <a:xfrm rot="18844295">
                <a:off x="5533782" y="203963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6" name="Rectangle 365"/>
              <p:cNvSpPr/>
              <p:nvPr/>
            </p:nvSpPr>
            <p:spPr>
              <a:xfrm rot="18844295">
                <a:off x="5534392" y="2398025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7" name="Rectangle 366"/>
              <p:cNvSpPr/>
              <p:nvPr/>
            </p:nvSpPr>
            <p:spPr>
              <a:xfrm rot="18844295">
                <a:off x="5534393" y="276187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8" name="Rectangle 367"/>
              <p:cNvSpPr/>
              <p:nvPr/>
            </p:nvSpPr>
            <p:spPr>
              <a:xfrm rot="18844295">
                <a:off x="5534393" y="3117247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9" name="Rectangle 368"/>
              <p:cNvSpPr/>
              <p:nvPr/>
            </p:nvSpPr>
            <p:spPr>
              <a:xfrm rot="18844295">
                <a:off x="5533782" y="3478142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0" name="Rectangle 369"/>
              <p:cNvSpPr/>
              <p:nvPr/>
            </p:nvSpPr>
            <p:spPr>
              <a:xfrm rot="18844295">
                <a:off x="5900415" y="1681865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1" name="Rectangle 370"/>
              <p:cNvSpPr/>
              <p:nvPr/>
            </p:nvSpPr>
            <p:spPr>
              <a:xfrm rot="18844295">
                <a:off x="5900416" y="2045244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2" name="Rectangle 371"/>
              <p:cNvSpPr/>
              <p:nvPr/>
            </p:nvSpPr>
            <p:spPr>
              <a:xfrm rot="18844295">
                <a:off x="5900416" y="2401140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3" name="Rectangle 372"/>
              <p:cNvSpPr/>
              <p:nvPr/>
            </p:nvSpPr>
            <p:spPr>
              <a:xfrm rot="18844295">
                <a:off x="5900417" y="2760433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4" name="Rectangle 373"/>
              <p:cNvSpPr/>
              <p:nvPr/>
            </p:nvSpPr>
            <p:spPr>
              <a:xfrm rot="18844295">
                <a:off x="5900414" y="3118109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5" name="Rectangle 374"/>
              <p:cNvSpPr/>
              <p:nvPr/>
            </p:nvSpPr>
            <p:spPr>
              <a:xfrm rot="18844295">
                <a:off x="5900413" y="3478141"/>
                <a:ext cx="45719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6" name="Oval 375"/>
              <p:cNvSpPr/>
              <p:nvPr/>
            </p:nvSpPr>
            <p:spPr>
              <a:xfrm>
                <a:off x="4644007" y="1856811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5004044" y="1858939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8" name="Oval 377"/>
              <p:cNvSpPr/>
              <p:nvPr/>
            </p:nvSpPr>
            <p:spPr>
              <a:xfrm>
                <a:off x="5362656" y="185651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9" name="Oval 378"/>
              <p:cNvSpPr/>
              <p:nvPr/>
            </p:nvSpPr>
            <p:spPr>
              <a:xfrm>
                <a:off x="5724362" y="1857154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0" name="Oval 379"/>
              <p:cNvSpPr/>
              <p:nvPr/>
            </p:nvSpPr>
            <p:spPr>
              <a:xfrm>
                <a:off x="6084165" y="1857154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1" name="Oval 380"/>
              <p:cNvSpPr/>
              <p:nvPr/>
            </p:nvSpPr>
            <p:spPr>
              <a:xfrm>
                <a:off x="4286164" y="222170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2" name="Oval 381"/>
              <p:cNvSpPr/>
              <p:nvPr/>
            </p:nvSpPr>
            <p:spPr>
              <a:xfrm>
                <a:off x="4644007" y="222481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3" name="Oval 382"/>
              <p:cNvSpPr/>
              <p:nvPr/>
            </p:nvSpPr>
            <p:spPr>
              <a:xfrm>
                <a:off x="5007770" y="222244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5362655" y="222481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5724362" y="2221702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6084164" y="222481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4281340" y="2583956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8" name="Oval 387"/>
              <p:cNvSpPr/>
              <p:nvPr/>
            </p:nvSpPr>
            <p:spPr>
              <a:xfrm>
                <a:off x="4644006" y="2584369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9" name="Oval 388"/>
              <p:cNvSpPr/>
              <p:nvPr/>
            </p:nvSpPr>
            <p:spPr>
              <a:xfrm>
                <a:off x="5007770" y="2584368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0" name="Oval 389"/>
              <p:cNvSpPr/>
              <p:nvPr/>
            </p:nvSpPr>
            <p:spPr>
              <a:xfrm>
                <a:off x="5724362" y="2580922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1" name="Oval 390"/>
              <p:cNvSpPr/>
              <p:nvPr/>
            </p:nvSpPr>
            <p:spPr>
              <a:xfrm>
                <a:off x="6085197" y="2580922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2" name="Oval 391"/>
              <p:cNvSpPr/>
              <p:nvPr/>
            </p:nvSpPr>
            <p:spPr>
              <a:xfrm>
                <a:off x="4283966" y="2942856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3" name="Oval 392"/>
              <p:cNvSpPr/>
              <p:nvPr/>
            </p:nvSpPr>
            <p:spPr>
              <a:xfrm>
                <a:off x="4641379" y="293846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4" name="Oval 393"/>
              <p:cNvSpPr/>
              <p:nvPr/>
            </p:nvSpPr>
            <p:spPr>
              <a:xfrm>
                <a:off x="5007770" y="2942856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5" name="Oval 394"/>
              <p:cNvSpPr/>
              <p:nvPr/>
            </p:nvSpPr>
            <p:spPr>
              <a:xfrm>
                <a:off x="5362653" y="2938162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6" name="Oval 395"/>
              <p:cNvSpPr/>
              <p:nvPr/>
            </p:nvSpPr>
            <p:spPr>
              <a:xfrm>
                <a:off x="5724362" y="2938161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6085197" y="293846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8" name="Oval 397"/>
              <p:cNvSpPr/>
              <p:nvPr/>
            </p:nvSpPr>
            <p:spPr>
              <a:xfrm>
                <a:off x="6084163" y="3287765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9" name="Oval 398"/>
              <p:cNvSpPr/>
              <p:nvPr/>
            </p:nvSpPr>
            <p:spPr>
              <a:xfrm>
                <a:off x="5724362" y="3293401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0" name="Oval 399"/>
              <p:cNvSpPr/>
              <p:nvPr/>
            </p:nvSpPr>
            <p:spPr>
              <a:xfrm>
                <a:off x="5364087" y="3293400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1" name="Oval 400"/>
              <p:cNvSpPr/>
              <p:nvPr/>
            </p:nvSpPr>
            <p:spPr>
              <a:xfrm>
                <a:off x="5007767" y="3293399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4644555" y="330784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4283537" y="3307843"/>
                <a:ext cx="45719" cy="45719"/>
              </a:xfrm>
              <a:prstGeom prst="ellipse">
                <a:avLst/>
              </a:prstGeom>
              <a:solidFill>
                <a:srgbClr val="9BE5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28" name="Oval 327"/>
            <p:cNvSpPr/>
            <p:nvPr/>
          </p:nvSpPr>
          <p:spPr>
            <a:xfrm>
              <a:off x="4915474" y="2492893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9" name="Oval 328"/>
            <p:cNvSpPr/>
            <p:nvPr/>
          </p:nvSpPr>
          <p:spPr>
            <a:xfrm>
              <a:off x="4915474" y="2844593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0" name="Oval 329"/>
            <p:cNvSpPr/>
            <p:nvPr/>
          </p:nvSpPr>
          <p:spPr>
            <a:xfrm>
              <a:off x="5276208" y="2492893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1" name="Oval 330"/>
            <p:cNvSpPr/>
            <p:nvPr/>
          </p:nvSpPr>
          <p:spPr>
            <a:xfrm>
              <a:off x="5276208" y="2844593"/>
              <a:ext cx="216024" cy="216024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2" name="Oval 331"/>
            <p:cNvSpPr/>
            <p:nvPr/>
          </p:nvSpPr>
          <p:spPr>
            <a:xfrm>
              <a:off x="5182083" y="2758068"/>
              <a:ext cx="45719" cy="45719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99406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0" grpId="0" animBg="1"/>
      <p:bldP spid="171" grpId="0" animBg="1"/>
      <p:bldP spid="172" grpId="0" animBg="1"/>
      <p:bldP spid="174" grpId="0" animBg="1"/>
      <p:bldP spid="175" grpId="0" animBg="1"/>
      <p:bldP spid="180" grpId="0" animBg="1"/>
      <p:bldP spid="224" grpId="0" animBg="1"/>
      <p:bldP spid="225" grpId="0" animBg="1"/>
      <p:bldP spid="228" grpId="0" animBg="1"/>
      <p:bldP spid="230" grpId="0" animBg="1"/>
      <p:bldP spid="231" grpId="0" animBg="1"/>
      <p:bldP spid="232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333"/>
          <a:stretch/>
        </p:blipFill>
        <p:spPr>
          <a:xfrm>
            <a:off x="540327" y="1787236"/>
            <a:ext cx="8374461" cy="3976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sp>
        <p:nvSpPr>
          <p:cNvPr id="7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Global Error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Propagation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01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Error Reduction 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1625600" y="2240811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Original</a:t>
            </a:r>
            <a:endParaRPr lang="nl-NL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11445" y="2240811"/>
            <a:ext cx="19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/>
              <a:t>With</a:t>
            </a:r>
            <a:r>
              <a:rPr lang="nl-NL" sz="2000" dirty="0" smtClean="0"/>
              <a:t> </a:t>
            </a:r>
            <a:r>
              <a:rPr lang="nl-NL" sz="2000" dirty="0" err="1" smtClean="0"/>
              <a:t>smoothing</a:t>
            </a:r>
            <a:endParaRPr lang="nl-NL" sz="2000" dirty="0"/>
          </a:p>
        </p:txBody>
      </p:sp>
      <p:sp>
        <p:nvSpPr>
          <p:cNvPr id="10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Smoothing the Contrast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014" t="7196" r="53130" b="9678"/>
          <a:stretch/>
        </p:blipFill>
        <p:spPr>
          <a:xfrm>
            <a:off x="557795" y="2611480"/>
            <a:ext cx="4166755" cy="3183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2164" t="7196" r="2422" b="11215"/>
          <a:stretch/>
        </p:blipFill>
        <p:spPr>
          <a:xfrm>
            <a:off x="4630952" y="2611480"/>
            <a:ext cx="4218709" cy="31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723034" y="2374373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Original</a:t>
            </a:r>
            <a:endParaRPr lang="nl-NL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87581" y="4712333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/>
              <a:t>Smoothed</a:t>
            </a:r>
            <a:endParaRPr lang="nl-NL" sz="2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244600"/>
          </a:xfrm>
        </p:spPr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13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The Effect of Smoothing the Contrast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9" b="8262"/>
          <a:stretch/>
        </p:blipFill>
        <p:spPr>
          <a:xfrm>
            <a:off x="1405923" y="1441820"/>
            <a:ext cx="6541655" cy="2265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9" b="6087"/>
          <a:stretch/>
        </p:blipFill>
        <p:spPr>
          <a:xfrm>
            <a:off x="1405923" y="3769388"/>
            <a:ext cx="662164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2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1995901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Original</a:t>
            </a:r>
            <a:endParaRPr lang="nl-N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00819" y="1979380"/>
            <a:ext cx="19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/>
              <a:t>With</a:t>
            </a:r>
            <a:r>
              <a:rPr lang="nl-NL" sz="2000" dirty="0" smtClean="0"/>
              <a:t> </a:t>
            </a:r>
            <a:r>
              <a:rPr lang="nl-NL" sz="2000" dirty="0" err="1" smtClean="0"/>
              <a:t>smoothing</a:t>
            </a:r>
            <a:endParaRPr lang="nl-NL" sz="2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244600"/>
          </a:xfrm>
        </p:spPr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12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The Effect of Smoothing along the Axes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7500"/>
          <a:stretch/>
        </p:blipFill>
        <p:spPr>
          <a:xfrm>
            <a:off x="0" y="2421082"/>
            <a:ext cx="9169431" cy="341634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46862" y="228191"/>
            <a:ext cx="2079676" cy="1488377"/>
            <a:chOff x="6846862" y="228191"/>
            <a:chExt cx="2079676" cy="1488377"/>
          </a:xfrm>
        </p:grpSpPr>
        <p:sp>
          <p:nvSpPr>
            <p:cNvPr id="10" name="Cloud Callout 9"/>
            <p:cNvSpPr/>
            <p:nvPr/>
          </p:nvSpPr>
          <p:spPr bwMode="auto">
            <a:xfrm rot="1224149">
              <a:off x="6846862" y="228191"/>
              <a:ext cx="2079676" cy="1488377"/>
            </a:xfrm>
            <a:prstGeom prst="cloudCallou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411720" y="514587"/>
              <a:ext cx="889711" cy="882414"/>
              <a:chOff x="-2813358" y="1570488"/>
              <a:chExt cx="1096656" cy="1067762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-2813358" y="1570488"/>
                <a:ext cx="1096656" cy="1067762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-2525324" y="1852081"/>
                <a:ext cx="532236" cy="52111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cxnSp>
            <p:nvCxnSpPr>
              <p:cNvPr id="16" name="Straight Connector 15"/>
              <p:cNvCxnSpPr>
                <a:stCxn id="14" idx="2"/>
                <a:endCxn id="14" idx="6"/>
              </p:cNvCxnSpPr>
              <p:nvPr/>
            </p:nvCxnSpPr>
            <p:spPr bwMode="auto">
              <a:xfrm>
                <a:off x="-2813358" y="2104369"/>
                <a:ext cx="1096656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B0F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6652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4290891" y="2172990"/>
            <a:ext cx="2847664" cy="2118456"/>
          </a:xfrm>
          <a:prstGeom prst="rect">
            <a:avLst/>
          </a:prstGeom>
          <a:solidFill>
            <a:srgbClr val="FFD8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Overview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8800" y="2485228"/>
                <a:ext cx="10406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485228"/>
                <a:ext cx="104060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678" r="-7018" b="-38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 bwMode="auto">
          <a:xfrm rot="16200000">
            <a:off x="3463782" y="2358632"/>
            <a:ext cx="232732" cy="759123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05300" y="2505108"/>
                <a:ext cx="10349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nl-NL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nl-NL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2505108"/>
                <a:ext cx="103496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294" r="-5882" b="-98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/>
          <p:cNvSpPr/>
          <p:nvPr/>
        </p:nvSpPr>
        <p:spPr bwMode="auto">
          <a:xfrm rot="16200000">
            <a:off x="5949048" y="2358631"/>
            <a:ext cx="232732" cy="759123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64729" y="2505108"/>
                <a:ext cx="2516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nl-NL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729" y="2505108"/>
                <a:ext cx="25167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4286" r="-9524" b="-16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6121" y="4089794"/>
            <a:ext cx="1119519" cy="1098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40263" y="3850642"/>
                <a:ext cx="1667764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20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20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NL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𝛂</m:t>
                          </m:r>
                        </m:e>
                        <m:sup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nl-NL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263" y="3850642"/>
                <a:ext cx="1667764" cy="317779"/>
              </a:xfrm>
              <a:prstGeom prst="rect">
                <a:avLst/>
              </a:prstGeom>
              <a:blipFill rotWithShape="0">
                <a:blip r:embed="rId8"/>
                <a:stretch>
                  <a:fillRect l="-1095" r="-365" b="-961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028984" y="3007996"/>
            <a:ext cx="1213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Method </a:t>
            </a:r>
            <a:br>
              <a:rPr lang="nl-NL" sz="2000" dirty="0" smtClean="0"/>
            </a:br>
            <a:r>
              <a:rPr lang="nl-NL" sz="2000" dirty="0" smtClean="0"/>
              <a:t>of </a:t>
            </a:r>
            <a:br>
              <a:rPr lang="nl-NL" sz="2000" dirty="0" smtClean="0"/>
            </a:br>
            <a:r>
              <a:rPr lang="nl-NL" sz="2000" dirty="0" err="1" smtClean="0"/>
              <a:t>Moments</a:t>
            </a:r>
            <a:endParaRPr lang="nl-NL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499361" y="3015662"/>
            <a:ext cx="1132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err="1" smtClean="0"/>
              <a:t>Iterative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err="1" smtClean="0"/>
              <a:t>Solver</a:t>
            </a:r>
            <a:endParaRPr lang="nl-NL" sz="2000" dirty="0"/>
          </a:p>
        </p:txBody>
      </p:sp>
      <p:sp>
        <p:nvSpPr>
          <p:cNvPr id="28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Finding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a Solution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3605" y="2172989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021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/>
      <p:bldP spid="11" grpId="0" animBg="1"/>
      <p:bldP spid="12" grpId="0"/>
      <p:bldP spid="13" grpId="0" animBg="1"/>
      <p:bldP spid="14" grpId="0"/>
      <p:bldP spid="18" grpId="0"/>
      <p:bldP spid="26" grpId="0"/>
      <p:bldP spid="27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Comparison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of GMRES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and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IDR(s)</a:t>
            </a:r>
            <a:endParaRPr lang="nl-NL" altLang="nl-NL" sz="2000" u="sng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Properties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Iterative</a:t>
            </a:r>
            <a:r>
              <a:rPr lang="nl-NL" dirty="0" smtClean="0"/>
              <a:t> </a:t>
            </a:r>
            <a:r>
              <a:rPr lang="nl-NL" dirty="0" err="1" smtClean="0"/>
              <a:t>Solver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42431" y="3980649"/>
                <a:ext cx="5516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b="0" i="1" smtClean="0">
                          <a:solidFill>
                            <a:schemeClr val="tx1">
                              <a:alpha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000" b="0" i="1" smtClean="0">
                          <a:solidFill>
                            <a:schemeClr val="tx1">
                              <a:alpha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nl-NL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431" y="3980649"/>
                <a:ext cx="551689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4444" b="-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48265" y="4433305"/>
                <a:ext cx="5458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b="0" i="1" smtClean="0">
                          <a:solidFill>
                            <a:schemeClr val="tx1">
                              <a:alpha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nl-NL" sz="2000" b="0" i="1" smtClean="0">
                          <a:solidFill>
                            <a:schemeClr val="tx1">
                              <a:alpha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nl-NL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265" y="4433305"/>
                <a:ext cx="54585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8989" b="-98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22694" y="4387138"/>
            <a:ext cx="2102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tx1">
                    <a:alpha val="10000"/>
                  </a:schemeClr>
                </a:solidFill>
              </a:rPr>
              <a:t>iteration </a:t>
            </a:r>
            <a:r>
              <a:rPr lang="nl-NL" sz="2000" dirty="0" err="1" smtClean="0">
                <a:solidFill>
                  <a:schemeClr val="tx1">
                    <a:alpha val="10000"/>
                  </a:schemeClr>
                </a:solidFill>
              </a:rPr>
              <a:t>number</a:t>
            </a:r>
            <a:endParaRPr lang="nl-NL" sz="2000" dirty="0">
              <a:solidFill>
                <a:schemeClr val="tx1">
                  <a:alpha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2694" y="3934482"/>
            <a:ext cx="257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>
                <a:solidFill>
                  <a:schemeClr val="tx1">
                    <a:alpha val="10000"/>
                  </a:schemeClr>
                </a:solidFill>
              </a:rPr>
              <a:t>n</a:t>
            </a:r>
            <a:r>
              <a:rPr lang="nl-NL" sz="2000" dirty="0" err="1" smtClean="0">
                <a:solidFill>
                  <a:schemeClr val="tx1">
                    <a:alpha val="10000"/>
                  </a:schemeClr>
                </a:solidFill>
              </a:rPr>
              <a:t>umber</a:t>
            </a:r>
            <a:r>
              <a:rPr lang="nl-NL" sz="2000" dirty="0" smtClean="0">
                <a:solidFill>
                  <a:schemeClr val="tx1">
                    <a:alpha val="10000"/>
                  </a:schemeClr>
                </a:solidFill>
              </a:rPr>
              <a:t> of </a:t>
            </a:r>
            <a:r>
              <a:rPr lang="nl-NL" sz="2000" dirty="0" err="1" smtClean="0">
                <a:solidFill>
                  <a:schemeClr val="tx1">
                    <a:alpha val="10000"/>
                  </a:schemeClr>
                </a:solidFill>
              </a:rPr>
              <a:t>unknowns</a:t>
            </a:r>
            <a:endParaRPr lang="nl-NL" sz="2000" dirty="0">
              <a:solidFill>
                <a:schemeClr val="tx1">
                  <a:alpha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3176601"/>
                  </p:ext>
                </p:extLst>
              </p:nvPr>
            </p:nvGraphicFramePr>
            <p:xfrm>
              <a:off x="1311723" y="2143579"/>
              <a:ext cx="6384477" cy="1302957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3053492"/>
                    <a:gridCol w="1449617"/>
                    <a:gridCol w="188136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solidFill>
                                <a:schemeClr val="tx1">
                                  <a:alpha val="10000"/>
                                </a:schemeClr>
                              </a:solidFill>
                            </a:rPr>
                            <a:t>GMRES</a:t>
                          </a:r>
                          <a:endParaRPr lang="nl-NL" dirty="0">
                            <a:solidFill>
                              <a:schemeClr val="tx1">
                                <a:alpha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solidFill>
                                <a:schemeClr val="tx1">
                                  <a:alpha val="10000"/>
                                </a:schemeClr>
                              </a:solidFill>
                            </a:rPr>
                            <a:t>IDR(s)</a:t>
                          </a:r>
                          <a:endParaRPr lang="nl-NL" dirty="0">
                            <a:solidFill>
                              <a:schemeClr val="tx1">
                                <a:alpha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err="1" smtClean="0"/>
                            <a:t>Iterations</a:t>
                          </a:r>
                          <a:r>
                            <a:rPr lang="nl-NL" dirty="0" smtClean="0"/>
                            <a:t> </a:t>
                          </a:r>
                          <a:r>
                            <a:rPr lang="nl-NL" dirty="0" err="1" smtClean="0"/>
                            <a:t>until</a:t>
                          </a:r>
                          <a:r>
                            <a:rPr lang="nl-NL" dirty="0" smtClean="0"/>
                            <a:t> </a:t>
                          </a:r>
                          <a:r>
                            <a:rPr lang="nl-NL" dirty="0" err="1" smtClean="0"/>
                            <a:t>convergence</a:t>
                          </a:r>
                          <a:endParaRPr lang="nl-NL" dirty="0"/>
                        </a:p>
                      </a:txBody>
                      <a:tcPr>
                        <a:solidFill>
                          <a:srgbClr val="CBCB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b="0" i="1" baseline="0" smtClean="0">
                                    <a:solidFill>
                                      <a:schemeClr val="tx1">
                                        <a:alpha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l-NL" dirty="0">
                            <a:solidFill>
                              <a:schemeClr val="tx1">
                                <a:alpha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CBCB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b="0" i="1" smtClean="0">
                                    <a:solidFill>
                                      <a:schemeClr val="tx1">
                                        <a:alpha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l-NL" b="0" i="1" smtClean="0">
                                    <a:solidFill>
                                      <a:schemeClr val="tx1">
                                        <a:alpha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b="0" i="1" smtClean="0">
                                        <a:solidFill>
                                          <a:schemeClr val="tx1">
                                            <a:alpha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b="0" i="1" smtClean="0">
                                        <a:solidFill>
                                          <a:schemeClr val="tx1">
                                            <a:alpha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nl-NL" b="0" i="1" smtClean="0">
                                        <a:solidFill>
                                          <a:schemeClr val="tx1">
                                            <a:alpha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dirty="0">
                            <a:solidFill>
                              <a:schemeClr val="tx1">
                                <a:alpha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CBCBCB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err="1" smtClean="0"/>
                            <a:t>Work</a:t>
                          </a:r>
                          <a:r>
                            <a:rPr lang="nl-NL" dirty="0" smtClean="0"/>
                            <a:t> per iteration</a:t>
                          </a:r>
                          <a:endParaRPr lang="nl-NL" dirty="0"/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i="1" baseline="0" smtClean="0">
                                    <a:solidFill>
                                      <a:schemeClr val="tx1">
                                        <a:alpha val="1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l-NL" b="0" i="1" baseline="0" smtClean="0">
                                        <a:solidFill>
                                          <a:schemeClr val="tx1">
                                            <a:alpha val="1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b="0" i="1" baseline="0" smtClean="0">
                                        <a:solidFill>
                                          <a:schemeClr val="tx1">
                                            <a:alpha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𝑛𝑖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l-NL" dirty="0">
                            <a:solidFill>
                              <a:schemeClr val="tx1">
                                <a:alpha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i="1" smtClean="0">
                                    <a:solidFill>
                                      <a:schemeClr val="tx1">
                                        <a:alpha val="1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𝒪</m:t>
                                </m:r>
                                <m:r>
                                  <a:rPr lang="nl-NL" b="0" i="1" smtClean="0">
                                    <a:solidFill>
                                      <a:schemeClr val="tx1">
                                        <a:alpha val="1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nl-NL" b="0" i="1" smtClean="0">
                                    <a:solidFill>
                                      <a:schemeClr val="tx1">
                                        <a:alpha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nl-NL" b="0" i="1" smtClean="0">
                                    <a:solidFill>
                                      <a:schemeClr val="tx1">
                                        <a:alpha val="1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dirty="0">
                            <a:solidFill>
                              <a:schemeClr val="tx1">
                                <a:alpha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3176601"/>
                  </p:ext>
                </p:extLst>
              </p:nvPr>
            </p:nvGraphicFramePr>
            <p:xfrm>
              <a:off x="1311723" y="2143579"/>
              <a:ext cx="6384477" cy="1302957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3053492"/>
                    <a:gridCol w="1449617"/>
                    <a:gridCol w="188136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solidFill>
                                <a:schemeClr val="tx1">
                                  <a:alpha val="10000"/>
                                </a:schemeClr>
                              </a:solidFill>
                            </a:rPr>
                            <a:t>GMRES</a:t>
                          </a:r>
                          <a:endParaRPr lang="nl-NL" dirty="0">
                            <a:solidFill>
                              <a:schemeClr val="tx1">
                                <a:alpha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solidFill>
                                <a:schemeClr val="tx1">
                                  <a:alpha val="10000"/>
                                </a:schemeClr>
                              </a:solidFill>
                            </a:rPr>
                            <a:t>IDR(s)</a:t>
                          </a:r>
                          <a:endParaRPr lang="nl-NL" dirty="0">
                            <a:solidFill>
                              <a:schemeClr val="tx1">
                                <a:alpha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</a:tr>
                  <a:tr h="561277">
                    <a:tc>
                      <a:txBody>
                        <a:bodyPr/>
                        <a:lstStyle/>
                        <a:p>
                          <a:r>
                            <a:rPr lang="nl-NL" dirty="0" err="1" smtClean="0"/>
                            <a:t>Iterations</a:t>
                          </a:r>
                          <a:r>
                            <a:rPr lang="nl-NL" dirty="0" smtClean="0"/>
                            <a:t> </a:t>
                          </a:r>
                          <a:r>
                            <a:rPr lang="nl-NL" dirty="0" err="1" smtClean="0"/>
                            <a:t>until</a:t>
                          </a:r>
                          <a:r>
                            <a:rPr lang="nl-NL" dirty="0" smtClean="0"/>
                            <a:t> </a:t>
                          </a:r>
                          <a:r>
                            <a:rPr lang="nl-NL" dirty="0" err="1" smtClean="0"/>
                            <a:t>convergence</a:t>
                          </a:r>
                          <a:endParaRPr lang="nl-NL" dirty="0"/>
                        </a:p>
                      </a:txBody>
                      <a:tcPr>
                        <a:solidFill>
                          <a:srgbClr val="CBCB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12605" t="-70968" r="-136975" b="-817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40777" t="-70968" r="-5502" b="-8172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err="1" smtClean="0"/>
                            <a:t>Work</a:t>
                          </a:r>
                          <a:r>
                            <a:rPr lang="nl-NL" dirty="0" smtClean="0"/>
                            <a:t> per iteration</a:t>
                          </a:r>
                          <a:endParaRPr lang="nl-NL" dirty="0"/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12605" t="-260656" r="-13697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40777" t="-260656" r="-5502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31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Comparison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of GMRES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and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IDR(s)</a:t>
            </a:r>
            <a:endParaRPr lang="nl-NL" altLang="nl-NL" sz="2000" u="sng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Properties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Iterative</a:t>
            </a:r>
            <a:r>
              <a:rPr lang="nl-NL" dirty="0" smtClean="0"/>
              <a:t> </a:t>
            </a:r>
            <a:r>
              <a:rPr lang="nl-NL" dirty="0" err="1" smtClean="0"/>
              <a:t>Solver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42431" y="3980649"/>
                <a:ext cx="5516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nl-N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431" y="3980649"/>
                <a:ext cx="551689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4444" b="-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48265" y="4433305"/>
                <a:ext cx="5458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nl-N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265" y="4433305"/>
                <a:ext cx="54585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8989" b="-98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22694" y="4387138"/>
            <a:ext cx="2102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iteration </a:t>
            </a:r>
            <a:r>
              <a:rPr lang="nl-NL" sz="2000" dirty="0" err="1" smtClean="0"/>
              <a:t>number</a:t>
            </a:r>
            <a:endParaRPr lang="nl-NL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2694" y="3934482"/>
            <a:ext cx="257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n</a:t>
            </a:r>
            <a:r>
              <a:rPr lang="nl-NL" sz="2000" dirty="0" err="1" smtClean="0"/>
              <a:t>umber</a:t>
            </a:r>
            <a:r>
              <a:rPr lang="nl-NL" sz="2000" dirty="0" smtClean="0"/>
              <a:t> of </a:t>
            </a:r>
            <a:r>
              <a:rPr lang="nl-NL" sz="2000" dirty="0" err="1" smtClean="0"/>
              <a:t>unknowns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5472079"/>
                  </p:ext>
                </p:extLst>
              </p:nvPr>
            </p:nvGraphicFramePr>
            <p:xfrm>
              <a:off x="1311723" y="2143579"/>
              <a:ext cx="6384477" cy="1302957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3053492"/>
                    <a:gridCol w="1449617"/>
                    <a:gridCol w="188136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solidFill>
                                <a:schemeClr val="bg1"/>
                              </a:solidFill>
                            </a:rPr>
                            <a:t>GMRES</a:t>
                          </a:r>
                          <a:endParaRPr lang="nl-NL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solidFill>
                                <a:schemeClr val="tx1">
                                  <a:alpha val="10000"/>
                                </a:schemeClr>
                              </a:solidFill>
                            </a:rPr>
                            <a:t>IDR(s)</a:t>
                          </a:r>
                          <a:endParaRPr lang="nl-NL" dirty="0">
                            <a:solidFill>
                              <a:schemeClr val="tx1">
                                <a:alpha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err="1" smtClean="0"/>
                            <a:t>Iterations</a:t>
                          </a:r>
                          <a:r>
                            <a:rPr lang="nl-NL" dirty="0" smtClean="0"/>
                            <a:t> </a:t>
                          </a:r>
                          <a:r>
                            <a:rPr lang="nl-NL" dirty="0" err="1" smtClean="0"/>
                            <a:t>until</a:t>
                          </a:r>
                          <a:r>
                            <a:rPr lang="nl-NL" dirty="0" smtClean="0"/>
                            <a:t> </a:t>
                          </a:r>
                          <a:r>
                            <a:rPr lang="nl-NL" dirty="0" err="1" smtClean="0"/>
                            <a:t>convergence</a:t>
                          </a:r>
                          <a:endParaRPr lang="nl-NL" dirty="0"/>
                        </a:p>
                      </a:txBody>
                      <a:tcPr>
                        <a:solidFill>
                          <a:srgbClr val="CBCB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l-N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BCB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b="0" i="1" smtClean="0">
                                    <a:solidFill>
                                      <a:schemeClr val="tx1">
                                        <a:alpha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l-NL" b="0" i="1" smtClean="0">
                                    <a:solidFill>
                                      <a:schemeClr val="tx1">
                                        <a:alpha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b="0" i="1" smtClean="0">
                                        <a:solidFill>
                                          <a:schemeClr val="tx1">
                                            <a:alpha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b="0" i="1" smtClean="0">
                                        <a:solidFill>
                                          <a:schemeClr val="tx1">
                                            <a:alpha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nl-NL" b="0" i="1" smtClean="0">
                                        <a:solidFill>
                                          <a:schemeClr val="tx1">
                                            <a:alpha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dirty="0">
                            <a:solidFill>
                              <a:schemeClr val="tx1">
                                <a:alpha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CBCBCB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err="1" smtClean="0"/>
                            <a:t>Work</a:t>
                          </a:r>
                          <a:r>
                            <a:rPr lang="nl-NL" dirty="0" smtClean="0"/>
                            <a:t> per iteration</a:t>
                          </a:r>
                          <a:endParaRPr lang="nl-NL" dirty="0"/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i="1" baseline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l-NL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𝑛𝑖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l-NL" dirty="0">
                            <a:solidFill>
                              <a:schemeClr val="tx1">
                                <a:alpha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i="1" smtClean="0">
                                    <a:solidFill>
                                      <a:schemeClr val="tx1">
                                        <a:alpha val="1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𝒪</m:t>
                                </m:r>
                                <m:r>
                                  <a:rPr lang="nl-NL" b="0" i="1" smtClean="0">
                                    <a:solidFill>
                                      <a:schemeClr val="tx1">
                                        <a:alpha val="1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nl-NL" b="0" i="1" smtClean="0">
                                    <a:solidFill>
                                      <a:schemeClr val="tx1">
                                        <a:alpha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nl-NL" b="0" i="1" smtClean="0">
                                    <a:solidFill>
                                      <a:schemeClr val="tx1">
                                        <a:alpha val="1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dirty="0">
                            <a:solidFill>
                              <a:schemeClr val="tx1">
                                <a:alpha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5472079"/>
                  </p:ext>
                </p:extLst>
              </p:nvPr>
            </p:nvGraphicFramePr>
            <p:xfrm>
              <a:off x="1311723" y="2143579"/>
              <a:ext cx="6384477" cy="1302957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3053492"/>
                    <a:gridCol w="1449617"/>
                    <a:gridCol w="188136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solidFill>
                                <a:schemeClr val="bg1"/>
                              </a:solidFill>
                            </a:rPr>
                            <a:t>GMRES</a:t>
                          </a:r>
                          <a:endParaRPr lang="nl-NL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solidFill>
                                <a:schemeClr val="tx1">
                                  <a:alpha val="10000"/>
                                </a:schemeClr>
                              </a:solidFill>
                            </a:rPr>
                            <a:t>IDR(s)</a:t>
                          </a:r>
                          <a:endParaRPr lang="nl-NL" dirty="0">
                            <a:solidFill>
                              <a:schemeClr val="tx1">
                                <a:alpha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</a:tr>
                  <a:tr h="561277">
                    <a:tc>
                      <a:txBody>
                        <a:bodyPr/>
                        <a:lstStyle/>
                        <a:p>
                          <a:r>
                            <a:rPr lang="nl-NL" dirty="0" err="1" smtClean="0"/>
                            <a:t>Iterations</a:t>
                          </a:r>
                          <a:r>
                            <a:rPr lang="nl-NL" dirty="0" smtClean="0"/>
                            <a:t> </a:t>
                          </a:r>
                          <a:r>
                            <a:rPr lang="nl-NL" dirty="0" err="1" smtClean="0"/>
                            <a:t>until</a:t>
                          </a:r>
                          <a:r>
                            <a:rPr lang="nl-NL" dirty="0" smtClean="0"/>
                            <a:t> </a:t>
                          </a:r>
                          <a:r>
                            <a:rPr lang="nl-NL" dirty="0" err="1" smtClean="0"/>
                            <a:t>convergence</a:t>
                          </a:r>
                          <a:endParaRPr lang="nl-NL" dirty="0"/>
                        </a:p>
                      </a:txBody>
                      <a:tcPr>
                        <a:solidFill>
                          <a:srgbClr val="CBCB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12605" t="-70968" r="-136975" b="-817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40777" t="-70968" r="-5502" b="-8172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err="1" smtClean="0"/>
                            <a:t>Work</a:t>
                          </a:r>
                          <a:r>
                            <a:rPr lang="nl-NL" dirty="0" smtClean="0"/>
                            <a:t> per iteration</a:t>
                          </a:r>
                          <a:endParaRPr lang="nl-NL" dirty="0"/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12605" t="-260656" r="-13697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40777" t="-260656" r="-5502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551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t="3915" r="3538" b="4737"/>
          <a:stretch/>
        </p:blipFill>
        <p:spPr>
          <a:xfrm>
            <a:off x="1876127" y="675409"/>
            <a:ext cx="2961410" cy="2680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10"/>
          <p:cNvGrpSpPr/>
          <p:nvPr/>
        </p:nvGrpSpPr>
        <p:grpSpPr>
          <a:xfrm>
            <a:off x="5133110" y="215432"/>
            <a:ext cx="2389911" cy="3127662"/>
            <a:chOff x="6914607" y="1686950"/>
            <a:chExt cx="1632805" cy="204326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" t="1064" r="1310" b="1098"/>
            <a:stretch/>
          </p:blipFill>
          <p:spPr bwMode="auto">
            <a:xfrm>
              <a:off x="6914607" y="1686950"/>
              <a:ext cx="1632805" cy="20432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13"/>
            <p:cNvCxnSpPr/>
            <p:nvPr/>
          </p:nvCxnSpPr>
          <p:spPr bwMode="auto">
            <a:xfrm>
              <a:off x="7020272" y="1844824"/>
              <a:ext cx="144016" cy="72190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18"/>
            <p:cNvCxnSpPr/>
            <p:nvPr/>
          </p:nvCxnSpPr>
          <p:spPr bwMode="auto">
            <a:xfrm flipH="1">
              <a:off x="8244408" y="1916832"/>
              <a:ext cx="216024" cy="72190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3514" r="1779" b="2693"/>
          <a:stretch/>
        </p:blipFill>
        <p:spPr>
          <a:xfrm>
            <a:off x="2414001" y="3648372"/>
            <a:ext cx="4665518" cy="221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3248025" y="3875179"/>
            <a:ext cx="381000" cy="918164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5817027" y="3875179"/>
            <a:ext cx="381000" cy="918164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Comparison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of GMRES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and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IDR(s)</a:t>
            </a:r>
            <a:endParaRPr lang="nl-NL" altLang="nl-NL" sz="2000" u="sng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Properties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Iterative</a:t>
            </a:r>
            <a:r>
              <a:rPr lang="nl-NL" dirty="0" smtClean="0"/>
              <a:t> </a:t>
            </a:r>
            <a:r>
              <a:rPr lang="nl-NL" dirty="0" err="1" smtClean="0"/>
              <a:t>Solver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42431" y="3980649"/>
                <a:ext cx="5516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nl-N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431" y="3980649"/>
                <a:ext cx="551689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4444" b="-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48265" y="4433305"/>
                <a:ext cx="5458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nl-N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265" y="4433305"/>
                <a:ext cx="54585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8989" b="-98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22694" y="4387138"/>
            <a:ext cx="2102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iteration </a:t>
            </a:r>
            <a:r>
              <a:rPr lang="nl-NL" sz="2000" dirty="0" err="1" smtClean="0"/>
              <a:t>number</a:t>
            </a:r>
            <a:endParaRPr lang="nl-NL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2694" y="3934482"/>
            <a:ext cx="257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n</a:t>
            </a:r>
            <a:r>
              <a:rPr lang="nl-NL" sz="2000" dirty="0" err="1" smtClean="0"/>
              <a:t>umber</a:t>
            </a:r>
            <a:r>
              <a:rPr lang="nl-NL" sz="2000" dirty="0" smtClean="0"/>
              <a:t> of </a:t>
            </a:r>
            <a:r>
              <a:rPr lang="nl-NL" sz="2000" dirty="0" err="1" smtClean="0"/>
              <a:t>unknowns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5040567"/>
                  </p:ext>
                </p:extLst>
              </p:nvPr>
            </p:nvGraphicFramePr>
            <p:xfrm>
              <a:off x="1311723" y="2143579"/>
              <a:ext cx="6384477" cy="1302957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3053492"/>
                    <a:gridCol w="1449617"/>
                    <a:gridCol w="188136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solidFill>
                                <a:schemeClr val="bg1"/>
                              </a:solidFill>
                            </a:rPr>
                            <a:t>GMRES</a:t>
                          </a:r>
                          <a:endParaRPr lang="nl-NL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solidFill>
                                <a:schemeClr val="bg1"/>
                              </a:solidFill>
                            </a:rPr>
                            <a:t>IDR(s)</a:t>
                          </a:r>
                          <a:endParaRPr lang="nl-NL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err="1" smtClean="0"/>
                            <a:t>Iterations</a:t>
                          </a:r>
                          <a:r>
                            <a:rPr lang="nl-NL" dirty="0" smtClean="0"/>
                            <a:t> </a:t>
                          </a:r>
                          <a:r>
                            <a:rPr lang="nl-NL" dirty="0" err="1" smtClean="0"/>
                            <a:t>until</a:t>
                          </a:r>
                          <a:r>
                            <a:rPr lang="nl-NL" dirty="0" smtClean="0"/>
                            <a:t> </a:t>
                          </a:r>
                          <a:r>
                            <a:rPr lang="nl-NL" dirty="0" err="1" smtClean="0"/>
                            <a:t>convergence</a:t>
                          </a:r>
                          <a:endParaRPr lang="nl-NL" dirty="0"/>
                        </a:p>
                      </a:txBody>
                      <a:tcPr>
                        <a:solidFill>
                          <a:srgbClr val="CBCB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l-N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BCB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l-N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nl-NL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BCBCB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err="1" smtClean="0"/>
                            <a:t>Work</a:t>
                          </a:r>
                          <a:r>
                            <a:rPr lang="nl-NL" dirty="0" smtClean="0"/>
                            <a:t> per iteration</a:t>
                          </a:r>
                          <a:endParaRPr lang="nl-NL" dirty="0"/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i="1" baseline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l-NL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𝑛𝑖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l-NL" dirty="0">
                            <a:solidFill>
                              <a:schemeClr val="tx1">
                                <a:alpha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𝒪</m:t>
                                </m:r>
                                <m:r>
                                  <a:rPr lang="nl-NL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nl-NL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nl-NL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5040567"/>
                  </p:ext>
                </p:extLst>
              </p:nvPr>
            </p:nvGraphicFramePr>
            <p:xfrm>
              <a:off x="1311723" y="2143579"/>
              <a:ext cx="6384477" cy="1302957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3053492"/>
                    <a:gridCol w="1449617"/>
                    <a:gridCol w="188136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nl-NL" dirty="0"/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solidFill>
                                <a:schemeClr val="bg1"/>
                              </a:solidFill>
                            </a:rPr>
                            <a:t>GMRES</a:t>
                          </a:r>
                          <a:endParaRPr lang="nl-NL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 smtClean="0">
                              <a:solidFill>
                                <a:schemeClr val="bg1"/>
                              </a:solidFill>
                            </a:rPr>
                            <a:t>IDR(s)</a:t>
                          </a:r>
                          <a:endParaRPr lang="nl-NL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A6D6"/>
                        </a:solidFill>
                      </a:tcPr>
                    </a:tc>
                  </a:tr>
                  <a:tr h="561277">
                    <a:tc>
                      <a:txBody>
                        <a:bodyPr/>
                        <a:lstStyle/>
                        <a:p>
                          <a:r>
                            <a:rPr lang="nl-NL" dirty="0" err="1" smtClean="0"/>
                            <a:t>Iterations</a:t>
                          </a:r>
                          <a:r>
                            <a:rPr lang="nl-NL" dirty="0" smtClean="0"/>
                            <a:t> </a:t>
                          </a:r>
                          <a:r>
                            <a:rPr lang="nl-NL" dirty="0" err="1" smtClean="0"/>
                            <a:t>until</a:t>
                          </a:r>
                          <a:r>
                            <a:rPr lang="nl-NL" dirty="0" smtClean="0"/>
                            <a:t> </a:t>
                          </a:r>
                          <a:r>
                            <a:rPr lang="nl-NL" dirty="0" err="1" smtClean="0"/>
                            <a:t>convergence</a:t>
                          </a:r>
                          <a:endParaRPr lang="nl-NL" dirty="0"/>
                        </a:p>
                      </a:txBody>
                      <a:tcPr>
                        <a:solidFill>
                          <a:srgbClr val="CBCB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12605" t="-70968" r="-136975" b="-817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40777" t="-70968" r="-5502" b="-8172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 err="1" smtClean="0"/>
                            <a:t>Work</a:t>
                          </a:r>
                          <a:r>
                            <a:rPr lang="nl-NL" dirty="0" smtClean="0"/>
                            <a:t> per iteration</a:t>
                          </a:r>
                          <a:endParaRPr lang="nl-NL" dirty="0"/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12605" t="-260656" r="-13697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40777" t="-260656" r="-5502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38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2032000" y="1832410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GMRES</a:t>
            </a:r>
            <a:endParaRPr lang="nl-N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25181" y="1832410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IDR(s)</a:t>
            </a:r>
            <a:endParaRPr lang="nl-N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r="49499"/>
          <a:stretch/>
        </p:blipFill>
        <p:spPr bwMode="auto">
          <a:xfrm>
            <a:off x="135652" y="2251931"/>
            <a:ext cx="4488303" cy="337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sp>
        <p:nvSpPr>
          <p:cNvPr id="10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Comparison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of GMRES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and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IDR(s)</a:t>
            </a:r>
            <a:endParaRPr lang="nl-NL" altLang="nl-NL" sz="2000" u="sng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5" t="7862"/>
          <a:stretch/>
        </p:blipFill>
        <p:spPr bwMode="auto">
          <a:xfrm>
            <a:off x="4497386" y="2232520"/>
            <a:ext cx="4468325" cy="341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63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244600"/>
          </a:xfrm>
        </p:spPr>
        <p:txBody>
          <a:bodyPr/>
          <a:lstStyle/>
          <a:p>
            <a:r>
              <a:rPr lang="nl-NL" dirty="0" smtClean="0"/>
              <a:t>Human Body Simulations</a:t>
            </a:r>
            <a:endParaRPr lang="nl-NL" dirty="0"/>
          </a:p>
        </p:txBody>
      </p:sp>
      <p:sp>
        <p:nvSpPr>
          <p:cNvPr id="8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Scattering on a Human Body with Dielectric Pad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614" y="1701800"/>
            <a:ext cx="5091545" cy="4240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244600"/>
          </a:xfrm>
        </p:spPr>
        <p:txBody>
          <a:bodyPr/>
          <a:lstStyle/>
          <a:p>
            <a:r>
              <a:rPr lang="nl-NL" dirty="0" smtClean="0"/>
              <a:t>Human Body </a:t>
            </a:r>
            <a:r>
              <a:rPr lang="nl-NL" dirty="0" err="1" smtClean="0"/>
              <a:t>Simulations</a:t>
            </a:r>
            <a:endParaRPr 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755029" y="1893279"/>
            <a:ext cx="189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High resolution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711174" y="4973318"/>
            <a:ext cx="1847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Staggered grid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25903" y="4973318"/>
            <a:ext cx="236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Non-</a:t>
            </a:r>
            <a:r>
              <a:rPr lang="nl-NL" sz="2000" dirty="0" err="1" smtClean="0"/>
              <a:t>staggered</a:t>
            </a:r>
            <a:r>
              <a:rPr lang="nl-NL" sz="2000" dirty="0" smtClean="0"/>
              <a:t> grid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6169721"/>
            <a:ext cx="591334" cy="351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3559" b="596"/>
          <a:stretch/>
        </p:blipFill>
        <p:spPr>
          <a:xfrm>
            <a:off x="280811" y="2273238"/>
            <a:ext cx="2750214" cy="27040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r="13521"/>
          <a:stretch/>
        </p:blipFill>
        <p:spPr>
          <a:xfrm>
            <a:off x="3225072" y="2273238"/>
            <a:ext cx="2772080" cy="27202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r="14770"/>
          <a:stretch/>
        </p:blipFill>
        <p:spPr>
          <a:xfrm>
            <a:off x="6126668" y="2251426"/>
            <a:ext cx="2763543" cy="2742043"/>
          </a:xfrm>
          <a:prstGeom prst="rect">
            <a:avLst/>
          </a:prstGeom>
        </p:spPr>
      </p:pic>
      <p:sp>
        <p:nvSpPr>
          <p:cNvPr id="11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Comparison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of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the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staggered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and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non-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staggered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grid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9037" y="1893279"/>
            <a:ext cx="183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Low resolution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92002" y="1873128"/>
            <a:ext cx="183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Low resolution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2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369193"/>
            <a:ext cx="7355555" cy="4208317"/>
          </a:xfrm>
        </p:spPr>
        <p:txBody>
          <a:bodyPr/>
          <a:lstStyle/>
          <a:p>
            <a:r>
              <a:rPr lang="nl-NL" dirty="0" smtClean="0"/>
              <a:t>Factors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influence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accuracy</a:t>
            </a:r>
            <a:r>
              <a:rPr lang="nl-NL" dirty="0" smtClean="0"/>
              <a:t> are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geometry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mixed </a:t>
            </a:r>
            <a:r>
              <a:rPr lang="nl-NL" dirty="0" err="1" smtClean="0"/>
              <a:t>derivative</a:t>
            </a:r>
            <a:r>
              <a:rPr lang="nl-NL" dirty="0" smtClean="0"/>
              <a:t> </a:t>
            </a:r>
            <a:r>
              <a:rPr lang="nl-NL" dirty="0" err="1" smtClean="0"/>
              <a:t>terms</a:t>
            </a:r>
            <a:r>
              <a:rPr lang="nl-NL" dirty="0" smtClean="0"/>
              <a:t>. 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Smoothing</a:t>
            </a:r>
            <a:r>
              <a:rPr lang="nl-NL" dirty="0" smtClean="0"/>
              <a:t> </a:t>
            </a:r>
            <a:r>
              <a:rPr lang="nl-NL" dirty="0" err="1" smtClean="0"/>
              <a:t>improves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geometrical</a:t>
            </a:r>
            <a:r>
              <a:rPr lang="nl-NL" dirty="0" smtClean="0"/>
              <a:t> </a:t>
            </a:r>
            <a:r>
              <a:rPr lang="nl-NL" dirty="0" err="1" smtClean="0"/>
              <a:t>inaccuracies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cost</a:t>
            </a:r>
            <a:r>
              <a:rPr lang="nl-NL" dirty="0" smtClean="0"/>
              <a:t> of </a:t>
            </a:r>
            <a:r>
              <a:rPr lang="nl-NL" dirty="0" err="1" smtClean="0"/>
              <a:t>computation</a:t>
            </a:r>
            <a:r>
              <a:rPr lang="nl-NL" dirty="0" smtClean="0"/>
              <a:t> time.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The mixed </a:t>
            </a:r>
            <a:r>
              <a:rPr lang="nl-NL" dirty="0" err="1" smtClean="0"/>
              <a:t>derivative</a:t>
            </a:r>
            <a:r>
              <a:rPr lang="nl-NL" dirty="0" smtClean="0"/>
              <a:t> term has a large effect on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accuracy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is best </a:t>
            </a:r>
            <a:r>
              <a:rPr lang="nl-NL" dirty="0" err="1" smtClean="0"/>
              <a:t>approximated</a:t>
            </a:r>
            <a:r>
              <a:rPr lang="nl-NL" dirty="0" smtClean="0"/>
              <a:t> on a </a:t>
            </a:r>
            <a:r>
              <a:rPr lang="nl-NL" dirty="0" err="1" smtClean="0"/>
              <a:t>staggered</a:t>
            </a:r>
            <a:r>
              <a:rPr lang="nl-NL" dirty="0" smtClean="0"/>
              <a:t> </a:t>
            </a:r>
            <a:r>
              <a:rPr lang="nl-NL" dirty="0" err="1" smtClean="0"/>
              <a:t>grid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/>
              <a:t>IDR(s) </a:t>
            </a:r>
            <a:r>
              <a:rPr lang="nl-NL" dirty="0" err="1"/>
              <a:t>reduces</a:t>
            </a:r>
            <a:r>
              <a:rPr lang="nl-NL" dirty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computation</a:t>
            </a:r>
            <a:r>
              <a:rPr lang="nl-NL" dirty="0" smtClean="0"/>
              <a:t> </a:t>
            </a:r>
            <a:r>
              <a:rPr lang="nl-NL" dirty="0"/>
              <a:t>time </a:t>
            </a:r>
            <a:r>
              <a:rPr lang="nl-NL" dirty="0" err="1" smtClean="0"/>
              <a:t>considerably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Human body </a:t>
            </a:r>
            <a:r>
              <a:rPr lang="nl-NL" dirty="0" err="1" smtClean="0"/>
              <a:t>simulations</a:t>
            </a:r>
            <a:r>
              <a:rPr lang="nl-NL" dirty="0" smtClean="0"/>
              <a:t> are in agreement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/>
              <a:t> </a:t>
            </a:r>
            <a:r>
              <a:rPr lang="nl-NL" dirty="0" err="1" smtClean="0"/>
              <a:t>cylider</a:t>
            </a:r>
            <a:r>
              <a:rPr lang="nl-NL" dirty="0" smtClean="0"/>
              <a:t> test case </a:t>
            </a:r>
            <a:r>
              <a:rPr lang="nl-NL" dirty="0" err="1" smtClean="0"/>
              <a:t>simulations</a:t>
            </a:r>
            <a:r>
              <a:rPr lang="nl-NL" dirty="0" smtClean="0"/>
              <a:t>: </a:t>
            </a:r>
            <a:r>
              <a:rPr lang="nl-NL" dirty="0" err="1" smtClean="0"/>
              <a:t>the</a:t>
            </a:r>
            <a:r>
              <a:rPr lang="nl-NL" dirty="0" smtClean="0"/>
              <a:t> DVIE </a:t>
            </a:r>
            <a:r>
              <a:rPr lang="nl-NL" dirty="0" err="1" smtClean="0"/>
              <a:t>method</a:t>
            </a:r>
            <a:r>
              <a:rPr lang="nl-NL" dirty="0" smtClean="0"/>
              <a:t> on a </a:t>
            </a:r>
            <a:r>
              <a:rPr lang="nl-NL" dirty="0" err="1" smtClean="0"/>
              <a:t>staggered</a:t>
            </a:r>
            <a:r>
              <a:rPr lang="nl-NL" dirty="0" smtClean="0"/>
              <a:t> </a:t>
            </a:r>
            <a:r>
              <a:rPr lang="nl-NL" dirty="0" err="1" smtClean="0"/>
              <a:t>grid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most accurate solution on low </a:t>
            </a:r>
            <a:r>
              <a:rPr lang="nl-NL" dirty="0" err="1" smtClean="0"/>
              <a:t>resolution</a:t>
            </a:r>
            <a:r>
              <a:rPr lang="nl-NL" dirty="0" smtClean="0"/>
              <a:t>. 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06" y="-215485"/>
            <a:ext cx="4692402" cy="6247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Abstract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2987" y="1114815"/>
            <a:ext cx="4260262" cy="4459267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/>
              <a:t>Modeling </a:t>
            </a:r>
            <a:r>
              <a:rPr lang="en-US" sz="1200" dirty="0"/>
              <a:t>electromagnetic fields in MRI involves two main challenges: the solution has to be accurate and it has to be obtained </a:t>
            </a:r>
            <a:r>
              <a:rPr lang="en-US" sz="1200" dirty="0" smtClean="0"/>
              <a:t>within </a:t>
            </a:r>
            <a:r>
              <a:rPr lang="en-US" sz="1200" dirty="0"/>
              <a:t>short computation time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r>
              <a:rPr lang="en-US" sz="1200" dirty="0" smtClean="0"/>
              <a:t>The </a:t>
            </a:r>
            <a:r>
              <a:rPr lang="en-US" sz="1200" dirty="0"/>
              <a:t>method of moments </a:t>
            </a:r>
            <a:r>
              <a:rPr lang="en-US" sz="1200" dirty="0" smtClean="0"/>
              <a:t>is </a:t>
            </a:r>
            <a:r>
              <a:rPr lang="en-US" sz="1200" dirty="0"/>
              <a:t>used to discretize different formulations of the volume integral equation corresponding to Maxwell's equations.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The </a:t>
            </a:r>
            <a:r>
              <a:rPr lang="en-US" sz="1200" dirty="0"/>
              <a:t>good performance of a staggered grid with respect to a non-staggered grid shows that the way of treating the mixed derivative terms is of great importance.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The </a:t>
            </a:r>
            <a:r>
              <a:rPr lang="en-US" sz="1200" dirty="0"/>
              <a:t>performance of a higher order derivative scheme on a non-staggered grid is close to the performance of a staggered grid.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IDR(</a:t>
            </a:r>
            <a:r>
              <a:rPr lang="en-US" sz="1200" i="1" dirty="0" smtClean="0"/>
              <a:t>s</a:t>
            </a:r>
            <a:r>
              <a:rPr lang="en-US" sz="1200" dirty="0" smtClean="0"/>
              <a:t>) </a:t>
            </a:r>
            <a:r>
              <a:rPr lang="en-US" sz="1200" dirty="0"/>
              <a:t>shows excellent performance in reducing the computation time that is obtained with GMRES. 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Function</a:t>
            </a:r>
            <a:r>
              <a:rPr lang="nl-NL" dirty="0" smtClean="0"/>
              <a:t> </a:t>
            </a:r>
            <a:r>
              <a:rPr lang="nl-NL" dirty="0" err="1" smtClean="0"/>
              <a:t>Spaces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dirty="0" smtClean="0"/>
                  <a:t>EVIE: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𝑐𝑢𝑟𝑙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𝑐𝑢𝑟𝑙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DVIE: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𝑑𝑖𝑣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𝑐𝑢𝑟𝑙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dirty="0" smtClean="0"/>
                  <a:t/>
                </a:r>
                <a:br>
                  <a:rPr lang="nl-NL" dirty="0" smtClean="0"/>
                </a:br>
                <a:r>
                  <a:rPr lang="nl-NL" dirty="0" smtClean="0"/>
                  <a:t>JVIE: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nl-NL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nl-NL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r>
                  <a:rPr lang="nl-NL" dirty="0" err="1"/>
                  <a:t>w</a:t>
                </a:r>
                <a:r>
                  <a:rPr lang="nl-NL" dirty="0" err="1" smtClean="0"/>
                  <a:t>here</a:t>
                </a:r>
                <a:r>
                  <a:rPr lang="nl-NL" dirty="0" smtClean="0"/>
                  <a:t> </a:t>
                </a:r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𝑐𝑢𝑟𝑙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NL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nl-NL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𝑑𝑖𝑣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NL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 </m:t>
                          </m:r>
                          <m:r>
                            <a:rPr lang="nl-N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nl-NL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/>
                </a:r>
                <a:br>
                  <a:rPr lang="nl-NL" dirty="0" smtClean="0"/>
                </a:br>
                <a:r>
                  <a:rPr lang="nl-NL" dirty="0" smtClean="0"/>
                  <a:t/>
                </a:r>
                <a:br>
                  <a:rPr lang="nl-NL" dirty="0" smtClean="0"/>
                </a:b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0" t="-2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Simulation</a:t>
            </a:r>
            <a:r>
              <a:rPr lang="nl-NL" dirty="0" smtClean="0"/>
              <a:t> Parameters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75" y="1795318"/>
            <a:ext cx="7441971" cy="37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Computation</a:t>
            </a:r>
            <a:r>
              <a:rPr lang="nl-NL" dirty="0" smtClean="0"/>
              <a:t> Times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00" y="2446627"/>
            <a:ext cx="8490672" cy="17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Convergence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118" y="1316614"/>
            <a:ext cx="5768103" cy="461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nl-NL" altLang="nl-NL" dirty="0" err="1" smtClean="0">
                <a:ea typeface="ＭＳ Ｐゴシック" pitchFamily="34" charset="-128"/>
              </a:rPr>
              <a:t>Introduction</a:t>
            </a:r>
            <a:endParaRPr lang="nl-NL" altLang="nl-NL" dirty="0" smtClean="0">
              <a:ea typeface="ＭＳ Ｐゴシック" pitchFamily="34" charset="-128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3848100" y="311150"/>
            <a:ext cx="4616450" cy="1546225"/>
          </a:xfrm>
        </p:spPr>
        <p:txBody>
          <a:bodyPr/>
          <a:lstStyle/>
          <a:p>
            <a:pPr marL="0" indent="0">
              <a:buFontTx/>
              <a:buNone/>
            </a:pPr>
            <a:endParaRPr lang="nl-NL" altLang="nl-NL" smtClean="0">
              <a:ea typeface="ＭＳ Ｐゴシック" panose="020B0600070205080204" pitchFamily="34" charset="-128"/>
            </a:endParaRPr>
          </a:p>
          <a:p>
            <a:pPr marL="0" indent="0"/>
            <a:endParaRPr lang="nl-NL" altLang="nl-NL" smtClean="0">
              <a:ea typeface="ＭＳ Ｐゴシック" panose="020B0600070205080204" pitchFamily="34" charset="-128"/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The Effect of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Dielectric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Pads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512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1790838"/>
            <a:ext cx="5659438" cy="3890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27"/>
          <p:cNvSpPr txBox="1"/>
          <p:nvPr/>
        </p:nvSpPr>
        <p:spPr>
          <a:xfrm>
            <a:off x="5131273" y="5690166"/>
            <a:ext cx="24400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i="1" dirty="0">
                <a:solidFill>
                  <a:schemeClr val="bg2"/>
                </a:solidFill>
              </a:rPr>
              <a:t>D</a:t>
            </a:r>
            <a:r>
              <a:rPr lang="da-DK" sz="1050" i="1" dirty="0" smtClean="0">
                <a:solidFill>
                  <a:schemeClr val="bg2"/>
                </a:solidFill>
              </a:rPr>
              <a:t>e </a:t>
            </a:r>
            <a:r>
              <a:rPr lang="da-DK" sz="1050" i="1" dirty="0">
                <a:solidFill>
                  <a:schemeClr val="bg2"/>
                </a:solidFill>
              </a:rPr>
              <a:t>Heer et al., Magn Res </a:t>
            </a:r>
            <a:r>
              <a:rPr lang="da-DK" sz="1050" i="1" dirty="0" smtClean="0">
                <a:solidFill>
                  <a:schemeClr val="bg2"/>
                </a:solidFill>
              </a:rPr>
              <a:t>Med  (2012)</a:t>
            </a:r>
            <a:endParaRPr lang="da-DK" sz="1050" i="1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Contrast </a:t>
            </a:r>
            <a:r>
              <a:rPr lang="nl-NL" dirty="0" err="1" smtClean="0"/>
              <a:t>Dependence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306" y="1618815"/>
            <a:ext cx="4753857" cy="43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Smoothing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Contrast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3358966" y="3231573"/>
                <a:ext cx="2725041" cy="320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nl-NL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d>
                        </m:sub>
                        <m:sup/>
                        <m:e>
                          <m:f>
                            <m:fPr>
                              <m:ctrlP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400" b="0" i="1" smtClean="0">
                                  <a:latin typeface="Cambria Math"/>
                                  <a:ea typeface="Cambria Math"/>
                                </a:rPr>
                                <m:t>16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nl-NL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l-NL" sz="24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nl-NL" sz="24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8966" y="3231573"/>
                <a:ext cx="2725041" cy="320601"/>
              </a:xfrm>
              <a:prstGeom prst="rect">
                <a:avLst/>
              </a:prstGeom>
              <a:blipFill rotWithShape="0">
                <a:blip r:embed="rId2"/>
                <a:stretch>
                  <a:fillRect l="-447" t="-550943" r="-41387" b="-60566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A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Matlab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Filter</a:t>
            </a:r>
          </a:p>
        </p:txBody>
      </p:sp>
    </p:spTree>
    <p:extLst>
      <p:ext uri="{BB962C8B-B14F-4D97-AF65-F5344CB8AC3E}">
        <p14:creationId xmlns:p14="http://schemas.microsoft.com/office/powerpoint/2010/main" val="4596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Electric Fields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195387"/>
            <a:ext cx="5978074" cy="46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Electric Fields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107065"/>
            <a:ext cx="5985762" cy="49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530234" cy="1244600"/>
          </a:xfrm>
        </p:spPr>
        <p:txBody>
          <a:bodyPr/>
          <a:lstStyle/>
          <a:p>
            <a:r>
              <a:rPr lang="nl-NL" dirty="0" smtClean="0"/>
              <a:t>Scattering on a </a:t>
            </a:r>
            <a:r>
              <a:rPr lang="nl-NL" dirty="0" err="1" smtClean="0"/>
              <a:t>Two-Layer</a:t>
            </a:r>
            <a:r>
              <a:rPr lang="nl-NL" dirty="0" smtClean="0"/>
              <a:t> </a:t>
            </a:r>
            <a:r>
              <a:rPr lang="nl-NL" dirty="0" err="1" smtClean="0"/>
              <a:t>Cylinder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852"/>
          <a:stretch/>
        </p:blipFill>
        <p:spPr>
          <a:xfrm>
            <a:off x="1498744" y="1576061"/>
            <a:ext cx="5997286" cy="4471448"/>
          </a:xfrm>
          <a:prstGeom prst="rect">
            <a:avLst/>
          </a:prstGeom>
        </p:spPr>
      </p:pic>
      <p:sp>
        <p:nvSpPr>
          <p:cNvPr id="7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Low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Resolution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Results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Electric Fields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2132"/>
            <a:ext cx="9264375" cy="2836286"/>
          </a:xfrm>
          <a:prstGeom prst="rect">
            <a:avLst/>
          </a:prstGeom>
        </p:spPr>
      </p:pic>
      <p:sp>
        <p:nvSpPr>
          <p:cNvPr id="5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Scattering on a Square-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Shaped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Object</a:t>
            </a:r>
          </a:p>
        </p:txBody>
      </p:sp>
    </p:spTree>
    <p:extLst>
      <p:ext uri="{BB962C8B-B14F-4D97-AF65-F5344CB8AC3E}">
        <p14:creationId xmlns:p14="http://schemas.microsoft.com/office/powerpoint/2010/main" val="33106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4" b="23555"/>
          <a:stretch/>
        </p:blipFill>
        <p:spPr>
          <a:xfrm>
            <a:off x="2417354" y="2240618"/>
            <a:ext cx="4293494" cy="1212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5447" y="3866154"/>
            <a:ext cx="1845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Without pad</a:t>
            </a:r>
            <a:endParaRPr lang="nl-NL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4125" y="3866154"/>
            <a:ext cx="1405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latin typeface="+mn-lt"/>
              </a:rPr>
              <a:t>With</a:t>
            </a:r>
            <a:r>
              <a:rPr lang="nl-NL" dirty="0" smtClean="0">
                <a:latin typeface="+mn-lt"/>
              </a:rPr>
              <a:t> pad</a:t>
            </a:r>
            <a:endParaRPr lang="nl-NL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4125" y="1682742"/>
            <a:ext cx="1405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latin typeface="+mn-lt"/>
              </a:rPr>
              <a:t>With</a:t>
            </a:r>
            <a:r>
              <a:rPr lang="nl-NL" dirty="0" smtClean="0">
                <a:latin typeface="+mn-lt"/>
              </a:rPr>
              <a:t> pad</a:t>
            </a:r>
            <a:endParaRPr lang="nl-NL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5447" y="1682742"/>
            <a:ext cx="1845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Without pad</a:t>
            </a:r>
            <a:endParaRPr lang="nl-NL" dirty="0">
              <a:latin typeface="+mn-lt"/>
            </a:endParaRPr>
          </a:p>
        </p:txBody>
      </p:sp>
      <p:sp>
        <p:nvSpPr>
          <p:cNvPr id="13" name="Ondertitel 2"/>
          <p:cNvSpPr txBox="1">
            <a:spLocks/>
          </p:cNvSpPr>
          <p:nvPr/>
        </p:nvSpPr>
        <p:spPr bwMode="auto">
          <a:xfrm>
            <a:off x="917575" y="982409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The Effect of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Dielectric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Pads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14" name="Tekstvak 27"/>
          <p:cNvSpPr txBox="1"/>
          <p:nvPr/>
        </p:nvSpPr>
        <p:spPr>
          <a:xfrm>
            <a:off x="4308475" y="3465830"/>
            <a:ext cx="24400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i="1" dirty="0">
                <a:solidFill>
                  <a:schemeClr val="bg2"/>
                </a:solidFill>
              </a:rPr>
              <a:t>D</a:t>
            </a:r>
            <a:r>
              <a:rPr lang="da-DK" sz="1050" i="1" dirty="0" smtClean="0">
                <a:solidFill>
                  <a:schemeClr val="bg2"/>
                </a:solidFill>
              </a:rPr>
              <a:t>e </a:t>
            </a:r>
            <a:r>
              <a:rPr lang="da-DK" sz="1050" i="1" dirty="0">
                <a:solidFill>
                  <a:schemeClr val="bg2"/>
                </a:solidFill>
              </a:rPr>
              <a:t>Heer et al., Magn Res </a:t>
            </a:r>
            <a:r>
              <a:rPr lang="da-DK" sz="1050" i="1" dirty="0" smtClean="0">
                <a:solidFill>
                  <a:schemeClr val="bg2"/>
                </a:solidFill>
              </a:rPr>
              <a:t>Med  (2012)</a:t>
            </a:r>
            <a:endParaRPr lang="da-DK" sz="1050" i="1" dirty="0">
              <a:solidFill>
                <a:schemeClr val="bg2"/>
              </a:solidFill>
            </a:endParaRPr>
          </a:p>
        </p:txBody>
      </p:sp>
      <p:sp>
        <p:nvSpPr>
          <p:cNvPr id="16" name="Tekstvak 22"/>
          <p:cNvSpPr txBox="1"/>
          <p:nvPr/>
        </p:nvSpPr>
        <p:spPr>
          <a:xfrm>
            <a:off x="5377296" y="5774097"/>
            <a:ext cx="19832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i="1" dirty="0">
                <a:solidFill>
                  <a:schemeClr val="bg2"/>
                </a:solidFill>
              </a:rPr>
              <a:t>Brink et al., Invest </a:t>
            </a:r>
            <a:r>
              <a:rPr lang="nb-NO" sz="1050" i="1" dirty="0" smtClean="0">
                <a:solidFill>
                  <a:schemeClr val="bg2"/>
                </a:solidFill>
              </a:rPr>
              <a:t>Rad </a:t>
            </a:r>
            <a:r>
              <a:rPr lang="nb-NO" sz="1050" i="1" dirty="0">
                <a:solidFill>
                  <a:schemeClr val="bg2"/>
                </a:solidFill>
              </a:rPr>
              <a:t>(</a:t>
            </a:r>
            <a:r>
              <a:rPr lang="nb-NO" sz="1050" i="1" dirty="0" smtClean="0">
                <a:solidFill>
                  <a:schemeClr val="bg2"/>
                </a:solidFill>
              </a:rPr>
              <a:t>2014)</a:t>
            </a:r>
            <a:endParaRPr lang="nb-NO" sz="1050" i="1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4327819"/>
            <a:ext cx="2948494" cy="1437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645" y="4359496"/>
            <a:ext cx="2718886" cy="14055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pPr>
              <a:defRPr/>
            </a:pPr>
            <a:r>
              <a:rPr lang="nl-NL" altLang="nl-NL" dirty="0" err="1" smtClean="0">
                <a:ea typeface="ＭＳ Ｐゴシック" pitchFamily="34" charset="-128"/>
              </a:rPr>
              <a:t>Introduction</a:t>
            </a:r>
            <a:endParaRPr lang="nl-NL" altLang="nl-NL" dirty="0" smtClean="0">
              <a:ea typeface="ＭＳ Ｐゴシック" pitchFamily="34" charset="-128"/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3848100" y="311150"/>
            <a:ext cx="4616450" cy="1546225"/>
          </a:xfrm>
        </p:spPr>
        <p:txBody>
          <a:bodyPr/>
          <a:lstStyle/>
          <a:p>
            <a:pPr marL="0" indent="0">
              <a:buFontTx/>
              <a:buNone/>
            </a:pPr>
            <a:endParaRPr lang="nl-NL" altLang="nl-NL" smtClean="0">
              <a:ea typeface="ＭＳ Ｐゴシック" panose="020B0600070205080204" pitchFamily="34" charset="-128"/>
            </a:endParaRPr>
          </a:p>
          <a:p>
            <a:pPr marL="0" indent="0"/>
            <a:endParaRPr lang="nl-NL" altLang="nl-NL" smtClean="0">
              <a:ea typeface="ＭＳ Ｐゴシック" panose="020B0600070205080204" pitchFamily="34" charset="-128"/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Design Procedure: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Numerical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Modeling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8463"/>
            <a:ext cx="7422364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27"/>
          <p:cNvSpPr txBox="1"/>
          <p:nvPr/>
        </p:nvSpPr>
        <p:spPr>
          <a:xfrm>
            <a:off x="5427773" y="5557144"/>
            <a:ext cx="25074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i="1" dirty="0" smtClean="0">
                <a:solidFill>
                  <a:schemeClr val="bg2"/>
                </a:solidFill>
              </a:rPr>
              <a:t>Brink and Webb, </a:t>
            </a:r>
            <a:r>
              <a:rPr lang="da-DK" sz="1050" i="1" dirty="0">
                <a:solidFill>
                  <a:schemeClr val="bg2"/>
                </a:solidFill>
              </a:rPr>
              <a:t>Magn Res </a:t>
            </a:r>
            <a:r>
              <a:rPr lang="da-DK" sz="1050" i="1" dirty="0" smtClean="0">
                <a:solidFill>
                  <a:schemeClr val="bg2"/>
                </a:solidFill>
              </a:rPr>
              <a:t>Med </a:t>
            </a:r>
            <a:r>
              <a:rPr lang="da-DK" sz="1050" i="1" dirty="0">
                <a:solidFill>
                  <a:schemeClr val="bg2"/>
                </a:solidFill>
              </a:rPr>
              <a:t>(</a:t>
            </a:r>
            <a:r>
              <a:rPr lang="da-DK" sz="1050" i="1" dirty="0" smtClean="0">
                <a:solidFill>
                  <a:schemeClr val="bg2"/>
                </a:solidFill>
              </a:rPr>
              <a:t>2013)</a:t>
            </a:r>
            <a:endParaRPr lang="da-DK" sz="1050" i="1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Challenges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Strong (</a:t>
            </a:r>
            <a:r>
              <a:rPr lang="nl-NL" dirty="0" err="1" smtClean="0"/>
              <a:t>localized</a:t>
            </a:r>
            <a:r>
              <a:rPr lang="nl-NL" dirty="0" smtClean="0"/>
              <a:t>) inhomogeneities in medium parameters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Large computational domain due to the body model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Accurate for low resolution!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Fast!</a:t>
            </a:r>
            <a:br>
              <a:rPr lang="nl-NL" dirty="0" smtClean="0"/>
            </a:br>
            <a:endParaRPr lang="nl-NL" dirty="0"/>
          </a:p>
          <a:p>
            <a:r>
              <a:rPr lang="nl-NL" dirty="0" smtClean="0"/>
              <a:t>Take </a:t>
            </a:r>
            <a:r>
              <a:rPr lang="nl-NL" dirty="0" err="1" smtClean="0"/>
              <a:t>into</a:t>
            </a:r>
            <a:r>
              <a:rPr lang="nl-NL" dirty="0" smtClean="0"/>
              <a:t> account the </a:t>
            </a:r>
            <a:r>
              <a:rPr lang="nl-NL" dirty="0" err="1" smtClean="0"/>
              <a:t>boundary</a:t>
            </a:r>
            <a:r>
              <a:rPr lang="nl-NL" dirty="0" smtClean="0"/>
              <a:t> </a:t>
            </a:r>
            <a:r>
              <a:rPr lang="nl-NL" dirty="0" err="1" smtClean="0"/>
              <a:t>conditions</a:t>
            </a:r>
            <a:r>
              <a:rPr lang="nl-NL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  <p:sp>
        <p:nvSpPr>
          <p:cNvPr id="7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lnSpc>
                <a:spcPts val="2500"/>
              </a:lnSpc>
              <a:buClr>
                <a:srgbClr val="00A6D6"/>
              </a:buClr>
              <a:defRPr/>
            </a:pP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In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Numerical</a:t>
            </a:r>
            <a:r>
              <a:rPr lang="nl-NL" altLang="nl-NL" sz="2000" dirty="0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 </a:t>
            </a:r>
            <a:r>
              <a:rPr lang="nl-NL" altLang="nl-NL" sz="2000" dirty="0" err="1" smtClean="0">
                <a:solidFill>
                  <a:srgbClr val="00A6D6"/>
                </a:solidFill>
                <a:latin typeface="+mj-lt"/>
                <a:ea typeface="ＭＳ Ｐゴシック" charset="-128"/>
              </a:rPr>
              <a:t>Modeling</a:t>
            </a:r>
            <a:endParaRPr lang="nl-NL" altLang="nl-NL" sz="2000" dirty="0" smtClean="0">
              <a:solidFill>
                <a:srgbClr val="00A6D6"/>
              </a:solidFill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2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Obtain a solution </a:t>
            </a:r>
            <a:r>
              <a:rPr lang="nl-NL" dirty="0" err="1" smtClean="0"/>
              <a:t>that</a:t>
            </a:r>
            <a:r>
              <a:rPr lang="nl-NL" dirty="0" smtClean="0"/>
              <a:t> is</a:t>
            </a:r>
            <a:br>
              <a:rPr lang="nl-NL" dirty="0" smtClean="0"/>
            </a:br>
            <a:endParaRPr lang="nl-NL" dirty="0"/>
          </a:p>
          <a:p>
            <a:pPr marL="0" indent="0">
              <a:buNone/>
            </a:pPr>
            <a:r>
              <a:rPr lang="nl-NL" dirty="0" smtClean="0"/>
              <a:t>	1. accurate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2. obtained within short computation time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25513" y="3788806"/>
            <a:ext cx="7688552" cy="196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kern="0" dirty="0" smtClean="0"/>
              <a:t>Approach:</a:t>
            </a:r>
          </a:p>
          <a:p>
            <a:pPr marL="0" indent="0">
              <a:buFontTx/>
              <a:buNone/>
            </a:pPr>
            <a:endParaRPr lang="nl-NL" kern="0" dirty="0"/>
          </a:p>
          <a:p>
            <a:r>
              <a:rPr lang="nl-NL" kern="0" dirty="0" err="1" smtClean="0"/>
              <a:t>Compare</a:t>
            </a:r>
            <a:r>
              <a:rPr lang="nl-NL" kern="0" dirty="0" smtClean="0"/>
              <a:t> different </a:t>
            </a:r>
            <a:r>
              <a:rPr lang="nl-NL" kern="0" dirty="0" err="1" smtClean="0"/>
              <a:t>discretization</a:t>
            </a:r>
            <a:r>
              <a:rPr lang="nl-NL" kern="0" dirty="0" smtClean="0"/>
              <a:t> </a:t>
            </a:r>
            <a:r>
              <a:rPr lang="nl-NL" kern="0" dirty="0" err="1" smtClean="0"/>
              <a:t>schemes</a:t>
            </a:r>
            <a:r>
              <a:rPr lang="nl-NL" kern="0" dirty="0" smtClean="0"/>
              <a:t> </a:t>
            </a:r>
            <a:r>
              <a:rPr lang="nl-NL" kern="0" dirty="0" err="1" smtClean="0"/>
              <a:t>for</a:t>
            </a:r>
            <a:r>
              <a:rPr lang="nl-NL" kern="0" dirty="0" smtClean="0"/>
              <a:t> a </a:t>
            </a:r>
            <a:r>
              <a:rPr lang="nl-NL" kern="0" dirty="0" err="1" smtClean="0"/>
              <a:t>simple</a:t>
            </a:r>
            <a:r>
              <a:rPr lang="nl-NL" kern="0" dirty="0" smtClean="0"/>
              <a:t> test case</a:t>
            </a:r>
          </a:p>
          <a:p>
            <a:r>
              <a:rPr lang="nl-NL" kern="0" dirty="0" err="1" smtClean="0"/>
              <a:t>Compare</a:t>
            </a:r>
            <a:r>
              <a:rPr lang="nl-NL" kern="0" dirty="0" smtClean="0"/>
              <a:t> </a:t>
            </a:r>
            <a:r>
              <a:rPr lang="nl-NL" kern="0" dirty="0" err="1"/>
              <a:t>two</a:t>
            </a:r>
            <a:r>
              <a:rPr lang="nl-NL" kern="0" dirty="0"/>
              <a:t> </a:t>
            </a:r>
            <a:r>
              <a:rPr lang="nl-NL" kern="0" dirty="0" err="1"/>
              <a:t>iterative</a:t>
            </a:r>
            <a:r>
              <a:rPr lang="nl-NL" kern="0" dirty="0"/>
              <a:t> </a:t>
            </a:r>
            <a:r>
              <a:rPr lang="nl-NL" kern="0" dirty="0" err="1" smtClean="0"/>
              <a:t>solvers</a:t>
            </a:r>
            <a:r>
              <a:rPr lang="nl-NL" kern="0" dirty="0" smtClean="0"/>
              <a:t>, GMRES </a:t>
            </a:r>
            <a:r>
              <a:rPr lang="nl-NL" kern="0" dirty="0" err="1" smtClean="0"/>
              <a:t>and</a:t>
            </a:r>
            <a:r>
              <a:rPr lang="nl-NL" kern="0" dirty="0" smtClean="0"/>
              <a:t> IDR(s), </a:t>
            </a:r>
            <a:r>
              <a:rPr lang="nl-NL" kern="0" dirty="0" err="1" smtClean="0"/>
              <a:t>to</a:t>
            </a:r>
            <a:r>
              <a:rPr lang="nl-NL" kern="0" dirty="0" smtClean="0"/>
              <a:t> </a:t>
            </a:r>
            <a:r>
              <a:rPr lang="nl-NL" kern="0" dirty="0" err="1" smtClean="0"/>
              <a:t>solve</a:t>
            </a:r>
            <a:r>
              <a:rPr lang="nl-NL" kern="0" dirty="0" smtClean="0"/>
              <a:t> </a:t>
            </a:r>
            <a:r>
              <a:rPr lang="nl-NL" kern="0" dirty="0" err="1" smtClean="0"/>
              <a:t>the</a:t>
            </a:r>
            <a:r>
              <a:rPr lang="nl-NL" kern="0" dirty="0" smtClean="0"/>
              <a:t> </a:t>
            </a:r>
            <a:r>
              <a:rPr lang="nl-NL" kern="0" dirty="0" err="1" smtClean="0"/>
              <a:t>discretized</a:t>
            </a:r>
            <a:r>
              <a:rPr lang="nl-NL" kern="0" dirty="0" smtClean="0"/>
              <a:t> system</a:t>
            </a:r>
          </a:p>
          <a:p>
            <a:r>
              <a:rPr lang="nl-NL" kern="0" dirty="0" err="1" smtClean="0"/>
              <a:t>Verify</a:t>
            </a:r>
            <a:r>
              <a:rPr lang="nl-NL" kern="0" dirty="0" smtClean="0"/>
              <a:t> </a:t>
            </a:r>
            <a:r>
              <a:rPr lang="nl-NL" kern="0" dirty="0" err="1" smtClean="0"/>
              <a:t>the</a:t>
            </a:r>
            <a:r>
              <a:rPr lang="nl-NL" kern="0" dirty="0" smtClean="0"/>
              <a:t> </a:t>
            </a:r>
            <a:r>
              <a:rPr lang="nl-NL" kern="0" dirty="0" err="1" smtClean="0"/>
              <a:t>results</a:t>
            </a:r>
            <a:r>
              <a:rPr lang="nl-NL" kern="0" dirty="0" smtClean="0"/>
              <a:t> </a:t>
            </a:r>
            <a:r>
              <a:rPr lang="nl-NL" kern="0" dirty="0" err="1" smtClean="0"/>
              <a:t>by</a:t>
            </a:r>
            <a:r>
              <a:rPr lang="nl-NL" kern="0" dirty="0" smtClean="0"/>
              <a:t> </a:t>
            </a:r>
            <a:r>
              <a:rPr lang="nl-NL" kern="0" dirty="0" err="1" smtClean="0"/>
              <a:t>performing</a:t>
            </a:r>
            <a:r>
              <a:rPr lang="nl-NL" kern="0" dirty="0" smtClean="0"/>
              <a:t> human body </a:t>
            </a:r>
            <a:r>
              <a:rPr lang="nl-NL" kern="0" dirty="0" err="1" smtClean="0"/>
              <a:t>simulations</a:t>
            </a:r>
            <a:r>
              <a:rPr lang="nl-NL" kern="0" dirty="0" smtClean="0">
                <a:solidFill>
                  <a:srgbClr val="00B0F0"/>
                </a:solidFill>
              </a:rPr>
              <a:t/>
            </a:r>
            <a:br>
              <a:rPr lang="nl-NL" kern="0" dirty="0" smtClean="0">
                <a:solidFill>
                  <a:srgbClr val="00B0F0"/>
                </a:solidFill>
              </a:rPr>
            </a:br>
            <a:endParaRPr lang="nl-NL" kern="0" dirty="0" smtClean="0"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1427" r="21641" b="11132"/>
          <a:stretch/>
        </p:blipFill>
        <p:spPr>
          <a:xfrm>
            <a:off x="1625600" y="6180086"/>
            <a:ext cx="406400" cy="3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6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15459</TotalTime>
  <Words>2057</Words>
  <Application>Microsoft Office PowerPoint</Application>
  <PresentationFormat>On-screen Show (4:3)</PresentationFormat>
  <Paragraphs>366</Paragraphs>
  <Slides>55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text</vt:lpstr>
      <vt:lpstr>Modeling Electromagnetic Fields in Strongly Inhomogeneous Media</vt:lpstr>
      <vt:lpstr>PowerPoint Presentation</vt:lpstr>
      <vt:lpstr>Introduction</vt:lpstr>
      <vt:lpstr>PowerPoint Presentation</vt:lpstr>
      <vt:lpstr>Introduction</vt:lpstr>
      <vt:lpstr>Introduction</vt:lpstr>
      <vt:lpstr>Introduction</vt:lpstr>
      <vt:lpstr>Challenges</vt:lpstr>
      <vt:lpstr>Goal</vt:lpstr>
      <vt:lpstr>The Volume Integral Equation </vt:lpstr>
      <vt:lpstr>Different Formulations</vt:lpstr>
      <vt:lpstr>The Volume Integral Equation</vt:lpstr>
      <vt:lpstr>The Method of Moments</vt:lpstr>
      <vt:lpstr>The Method of Moments</vt:lpstr>
      <vt:lpstr>The Method of Moments</vt:lpstr>
      <vt:lpstr>The Method of Moments</vt:lpstr>
      <vt:lpstr>The Method of Moments</vt:lpstr>
      <vt:lpstr>The Method of Moments</vt:lpstr>
      <vt:lpstr>The Method of Moments</vt:lpstr>
      <vt:lpstr>The Method of Moments</vt:lpstr>
      <vt:lpstr>The Method of Moments </vt:lpstr>
      <vt:lpstr>The Method of Moments</vt:lpstr>
      <vt:lpstr>Central Difference Schemes</vt:lpstr>
      <vt:lpstr>Central Difference Schemes</vt:lpstr>
      <vt:lpstr>Benchmark Problem</vt:lpstr>
      <vt:lpstr>Recap</vt:lpstr>
      <vt:lpstr>Results</vt:lpstr>
      <vt:lpstr>Results </vt:lpstr>
      <vt:lpstr>Results</vt:lpstr>
      <vt:lpstr>Scattering on a Circle vs Square</vt:lpstr>
      <vt:lpstr>Results</vt:lpstr>
      <vt:lpstr>Central Difference Schemes</vt:lpstr>
      <vt:lpstr>Results</vt:lpstr>
      <vt:lpstr>Error Reduction </vt:lpstr>
      <vt:lpstr>Results</vt:lpstr>
      <vt:lpstr>Results</vt:lpstr>
      <vt:lpstr>Overview</vt:lpstr>
      <vt:lpstr>Properties of the Iterative Solver</vt:lpstr>
      <vt:lpstr>Properties of the Iterative Solver</vt:lpstr>
      <vt:lpstr>Properties of the Iterative Solver</vt:lpstr>
      <vt:lpstr>Results</vt:lpstr>
      <vt:lpstr>Human Body Simulations</vt:lpstr>
      <vt:lpstr>Human Body Simulations</vt:lpstr>
      <vt:lpstr>Conclusions</vt:lpstr>
      <vt:lpstr>Abstract</vt:lpstr>
      <vt:lpstr>Function Spaces</vt:lpstr>
      <vt:lpstr>Simulation Parameters</vt:lpstr>
      <vt:lpstr>Computation Times</vt:lpstr>
      <vt:lpstr>Convergence</vt:lpstr>
      <vt:lpstr>Contrast Dependence</vt:lpstr>
      <vt:lpstr>Smoothing the Contrast</vt:lpstr>
      <vt:lpstr>The Electric Fields</vt:lpstr>
      <vt:lpstr>The Electric Fields</vt:lpstr>
      <vt:lpstr>Scattering on a Two-Layer Cylinder</vt:lpstr>
      <vt:lpstr>The Electric Fields</vt:lpstr>
    </vt:vector>
  </TitlesOfParts>
  <Company>biwilderd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Missie en Visie TU Delft</dc:title>
  <dc:creator>Bianca Wighman</dc:creator>
  <cp:lastModifiedBy>user</cp:lastModifiedBy>
  <cp:revision>1358</cp:revision>
  <cp:lastPrinted>2010-08-18T11:28:56Z</cp:lastPrinted>
  <dcterms:created xsi:type="dcterms:W3CDTF">2011-02-22T09:03:58Z</dcterms:created>
  <dcterms:modified xsi:type="dcterms:W3CDTF">2015-09-25T11:53:41Z</dcterms:modified>
</cp:coreProperties>
</file>